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65" r:id="rId3"/>
    <p:sldId id="266" r:id="rId4"/>
    <p:sldId id="269" r:id="rId5"/>
    <p:sldId id="271" r:id="rId6"/>
    <p:sldId id="268" r:id="rId7"/>
    <p:sldId id="272" r:id="rId8"/>
    <p:sldId id="264" r:id="rId9"/>
    <p:sldId id="287" r:id="rId10"/>
    <p:sldId id="289" r:id="rId11"/>
    <p:sldId id="288" r:id="rId12"/>
    <p:sldId id="294" r:id="rId13"/>
    <p:sldId id="290" r:id="rId14"/>
    <p:sldId id="293" r:id="rId15"/>
    <p:sldId id="292" r:id="rId16"/>
    <p:sldId id="291" r:id="rId17"/>
    <p:sldId id="285" r:id="rId18"/>
    <p:sldId id="273" r:id="rId19"/>
    <p:sldId id="256" r:id="rId20"/>
    <p:sldId id="257" r:id="rId21"/>
    <p:sldId id="274" r:id="rId22"/>
    <p:sldId id="283" r:id="rId23"/>
    <p:sldId id="261" r:id="rId24"/>
    <p:sldId id="262" r:id="rId25"/>
    <p:sldId id="263" r:id="rId26"/>
    <p:sldId id="258" r:id="rId27"/>
    <p:sldId id="275" r:id="rId28"/>
    <p:sldId id="284" r:id="rId29"/>
    <p:sldId id="282" r:id="rId30"/>
    <p:sldId id="260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8" d="100"/>
          <a:sy n="78" d="100"/>
        </p:scale>
        <p:origin x="8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15" descr="PPbarV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2963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009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189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55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70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595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06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23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529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417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849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3D589-A42F-492E-A798-4227B8B59FC4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4A3E-584F-483F-B679-657CCE488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90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John.doe@hotmail.co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3833" y="3196970"/>
            <a:ext cx="9144000" cy="23876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Résumé Writing &amp; Interview Skills</a:t>
            </a:r>
            <a:endParaRPr lang="en-US" sz="88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91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95948" y="2556387"/>
            <a:ext cx="82689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Don’t be afraid to get “fancy”!</a:t>
            </a:r>
            <a:endParaRPr 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Image result for graphic design resume examp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22" y="1331707"/>
            <a:ext cx="4066032" cy="52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952" y="1499585"/>
            <a:ext cx="3962400" cy="513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750" y="1538209"/>
            <a:ext cx="3943350" cy="505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 result for graphic design resume exampl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294" y="1538209"/>
            <a:ext cx="3813048" cy="497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9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63561" y="2556388"/>
            <a:ext cx="101567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Résumé Reviews</a:t>
            </a:r>
            <a:endParaRPr lang="en-US" sz="9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83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linkedin logo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550" y="2372492"/>
            <a:ext cx="8905875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24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226802" y="1156252"/>
            <a:ext cx="5612399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 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What Is LinkedIn and Why </a:t>
            </a:r>
            <a:r>
              <a:rPr lang="en-US" sz="4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S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hould I Use It?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54757" y="2870503"/>
            <a:ext cx="52897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Online social network aimed at making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professional connections.</a:t>
            </a:r>
          </a:p>
          <a:p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On demand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references.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“Follow”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 you are interested in working for.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6271" y="2870503"/>
            <a:ext cx="54077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Endorse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skills and be endorsed.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Quick way to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update a résumé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Find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career opportunities.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Directly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apply to jobs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14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226802" y="1156252"/>
            <a:ext cx="5612399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 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How Should I Represent Myself on LinkedIn?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5697" y="3224981"/>
            <a:ext cx="96946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PROFESSIONALLY!</a:t>
            </a:r>
            <a:endParaRPr lang="en-US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9425" y="2330245"/>
            <a:ext cx="778714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Use a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professional headshot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as your profile picture.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Use the wizard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to help you fill out your entire profile.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Write a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well thought out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description of yourself and your professional experience.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Take your time!</a:t>
            </a:r>
          </a:p>
        </p:txBody>
      </p:sp>
    </p:spTree>
    <p:extLst>
      <p:ext uri="{BB962C8B-B14F-4D97-AF65-F5344CB8AC3E}">
        <p14:creationId xmlns:p14="http://schemas.microsoft.com/office/powerpoint/2010/main" val="59943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226802" y="1156252"/>
            <a:ext cx="5612399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 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Using your LinkedIn</a:t>
            </a:r>
            <a:r>
              <a:rPr lang="en-US" sz="4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 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profile.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9097" y="2585884"/>
            <a:ext cx="4149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Grow your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Make connections with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former and current colleagues.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9097" y="3342583"/>
            <a:ext cx="42868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your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skills and accomplishments.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“Endorse”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your connections.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Follow the companies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that you are interested in working for.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Join professional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groups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43019" y="2585884"/>
            <a:ext cx="34904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TIPS: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This is not Facebook, only connect with people you have worked with and know you on a professional level.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Take the time to proofread your profile before you publish.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Make a professional username, it will be in your </a:t>
            </a:r>
            <a:r>
              <a:rPr lang="en-US" dirty="0" err="1" smtClean="0"/>
              <a:t>url</a:t>
            </a:r>
            <a:r>
              <a:rPr lang="en-US" dirty="0" smtClean="0"/>
              <a:t>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16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result for linkedin logo v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401" y="1585911"/>
            <a:ext cx="8905875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6413" y="4005262"/>
            <a:ext cx="101862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  <a:endParaRPr lang="en-US" sz="9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216376" y="1047043"/>
            <a:ext cx="875171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rgbClr val="990033"/>
                </a:solidFill>
                <a:latin typeface="+mj-lt"/>
                <a:cs typeface="Helvetica" panose="020B0604020202020204" pitchFamily="34" charset="0"/>
              </a:rPr>
              <a:t>How to Write a Better Cover Letter  </a:t>
            </a:r>
          </a:p>
          <a:p>
            <a:pPr eaLnBrk="1" hangingPunct="1">
              <a:defRPr/>
            </a:pPr>
            <a:r>
              <a:rPr lang="en-US" sz="4400" b="1" i="1" dirty="0" smtClean="0">
                <a:solidFill>
                  <a:srgbClr val="990033"/>
                </a:solidFill>
                <a:latin typeface="+mj-lt"/>
                <a:cs typeface="Helvetica" panose="020B0604020202020204" pitchFamily="34" charset="0"/>
              </a:rPr>
              <a:t> </a:t>
            </a:r>
            <a:endParaRPr lang="en-US" sz="4400" b="1" dirty="0" smtClean="0">
              <a:solidFill>
                <a:srgbClr val="990033"/>
              </a:solidFill>
              <a:latin typeface="+mj-lt"/>
              <a:cs typeface="Helvetica" panose="020B06040202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22021" y="1817511"/>
            <a:ext cx="94346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Your cover letter is </a:t>
            </a:r>
            <a:r>
              <a:rPr lang="en-US" altLang="en-US" dirty="0" smtClean="0"/>
              <a:t>your </a:t>
            </a:r>
            <a:r>
              <a:rPr lang="en-US" altLang="en-US" dirty="0"/>
              <a:t>first contact with an employer. </a:t>
            </a:r>
            <a:r>
              <a:rPr lang="en-US" altLang="en-US" dirty="0" smtClean="0"/>
              <a:t>This is your chance </a:t>
            </a:r>
            <a:r>
              <a:rPr lang="en-US" altLang="en-US" dirty="0"/>
              <a:t>to show some personality and </a:t>
            </a:r>
            <a:r>
              <a:rPr lang="en-US" altLang="en-US" dirty="0" smtClean="0"/>
              <a:t>convince </a:t>
            </a:r>
            <a:r>
              <a:rPr lang="en-US" altLang="en-US" dirty="0"/>
              <a:t>the hiring manager </a:t>
            </a:r>
            <a:r>
              <a:rPr lang="en-US" altLang="en-US" dirty="0" smtClean="0"/>
              <a:t>you are worth an interview. </a:t>
            </a:r>
            <a:r>
              <a:rPr lang="en-US" altLang="en-US" b="1" dirty="0" smtClean="0"/>
              <a:t>The goal is to land an interview. </a:t>
            </a:r>
            <a:r>
              <a:rPr lang="en-US" altLang="en-US" dirty="0" smtClean="0"/>
              <a:t>A cover letter should highlight the skills and experience that is </a:t>
            </a:r>
            <a:r>
              <a:rPr lang="en-US" altLang="en-US" b="1" dirty="0" smtClean="0"/>
              <a:t>directly related</a:t>
            </a:r>
            <a:r>
              <a:rPr lang="en-US" altLang="en-US" dirty="0" smtClean="0"/>
              <a:t> to the job that you are applying for.</a:t>
            </a:r>
            <a:endParaRPr lang="en-US" altLang="en-US" b="1" i="1" dirty="0"/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940756" y="3047999"/>
            <a:ext cx="7377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3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Let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cs typeface="Helvetica" panose="020B0604020202020204" pitchFamily="34" charset="0"/>
              </a:rPr>
              <a:t>AIDA</a:t>
            </a:r>
            <a:r>
              <a:rPr lang="en-US" sz="4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US" sz="3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help you write your letter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16090" y="3872089"/>
            <a:ext cx="2359377" cy="1941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en-US" sz="1800" b="1" dirty="0" smtClean="0">
                <a:solidFill>
                  <a:srgbClr val="FF0000"/>
                </a:solidFill>
                <a:latin typeface="Baskerville"/>
                <a:cs typeface="Helvetica" panose="020B0604020202020204" pitchFamily="34" charset="0"/>
              </a:rPr>
              <a:t>A</a:t>
            </a:r>
            <a:r>
              <a:rPr lang="en-US" altLang="en-US" sz="1800" b="1" dirty="0" smtClean="0">
                <a:latin typeface="Baskerville"/>
                <a:cs typeface="Helvetica" panose="020B0604020202020204" pitchFamily="34" charset="0"/>
              </a:rPr>
              <a:t>ttention</a:t>
            </a:r>
          </a:p>
          <a:p>
            <a:pPr algn="l"/>
            <a:endParaRPr lang="en-US" altLang="en-US" sz="1800" dirty="0" smtClean="0">
              <a:latin typeface="Baskerville"/>
              <a:cs typeface="Helvetica" panose="020B0604020202020204" pitchFamily="34" charset="0"/>
            </a:endParaRPr>
          </a:p>
          <a:p>
            <a:pPr algn="l"/>
            <a:r>
              <a:rPr lang="en-US" altLang="en-US" sz="1800" b="1" dirty="0" smtClean="0">
                <a:solidFill>
                  <a:srgbClr val="FF0000"/>
                </a:solidFill>
                <a:latin typeface="Baskerville"/>
                <a:cs typeface="Helvetica" panose="020B0604020202020204" pitchFamily="34" charset="0"/>
              </a:rPr>
              <a:t>I</a:t>
            </a:r>
            <a:r>
              <a:rPr lang="en-US" altLang="en-US" sz="1800" b="1" dirty="0" smtClean="0">
                <a:latin typeface="Baskerville"/>
                <a:cs typeface="Helvetica" panose="020B0604020202020204" pitchFamily="34" charset="0"/>
              </a:rPr>
              <a:t>nterest</a:t>
            </a:r>
            <a:r>
              <a:rPr lang="en-US" altLang="en-US" sz="1800" dirty="0" smtClean="0">
                <a:latin typeface="Baskerville"/>
                <a:cs typeface="Helvetica" panose="020B0604020202020204" pitchFamily="34" charset="0"/>
              </a:rPr>
              <a:t> </a:t>
            </a:r>
          </a:p>
          <a:p>
            <a:pPr algn="l"/>
            <a:endParaRPr lang="en-US" altLang="en-US" sz="1800" dirty="0" smtClean="0">
              <a:latin typeface="Baskerville"/>
              <a:cs typeface="Helvetica" panose="020B0604020202020204" pitchFamily="34" charset="0"/>
            </a:endParaRPr>
          </a:p>
          <a:p>
            <a:pPr algn="l"/>
            <a:r>
              <a:rPr lang="en-US" altLang="en-US" sz="1800" b="1" dirty="0" smtClean="0">
                <a:solidFill>
                  <a:srgbClr val="FF0000"/>
                </a:solidFill>
                <a:latin typeface="Baskerville"/>
                <a:cs typeface="Helvetica" panose="020B0604020202020204" pitchFamily="34" charset="0"/>
              </a:rPr>
              <a:t>D</a:t>
            </a:r>
            <a:r>
              <a:rPr lang="en-US" altLang="en-US" sz="1800" b="1" dirty="0" smtClean="0">
                <a:latin typeface="Baskerville"/>
                <a:cs typeface="Helvetica" panose="020B0604020202020204" pitchFamily="34" charset="0"/>
              </a:rPr>
              <a:t>esire</a:t>
            </a:r>
          </a:p>
          <a:p>
            <a:pPr algn="l"/>
            <a:endParaRPr lang="en-US" altLang="en-US" sz="1800" dirty="0" smtClean="0">
              <a:latin typeface="Baskerville"/>
              <a:cs typeface="Helvetica" panose="020B0604020202020204" pitchFamily="34" charset="0"/>
            </a:endParaRPr>
          </a:p>
          <a:p>
            <a:pPr algn="l"/>
            <a:r>
              <a:rPr lang="en-US" altLang="en-US" sz="1800" b="1" dirty="0" smtClean="0">
                <a:solidFill>
                  <a:srgbClr val="FF0000"/>
                </a:solidFill>
                <a:latin typeface="Baskerville"/>
                <a:cs typeface="Helvetica" panose="020B0604020202020204" pitchFamily="34" charset="0"/>
              </a:rPr>
              <a:t>A</a:t>
            </a:r>
            <a:r>
              <a:rPr lang="en-US" altLang="en-US" sz="1800" b="1" dirty="0" smtClean="0">
                <a:latin typeface="Baskerville"/>
                <a:cs typeface="Helvetica" panose="020B0604020202020204" pitchFamily="34" charset="0"/>
              </a:rPr>
              <a:t>ction</a:t>
            </a:r>
            <a:endParaRPr lang="en-US" altLang="en-US" sz="1800" b="1" dirty="0">
              <a:latin typeface="Baskerville"/>
              <a:cs typeface="Helvetica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54576" y="3817036"/>
            <a:ext cx="88279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 smtClean="0">
                <a:latin typeface="Helvetica" panose="020B0604020202020204" pitchFamily="34" charset="0"/>
                <a:ea typeface="ＭＳ Ｐゴシック" panose="020B0600070205080204" pitchFamily="34" charset="-128"/>
                <a:cs typeface="Helvetica" panose="020B0604020202020204" pitchFamily="34" charset="0"/>
              </a:rPr>
              <a:t>Grab the manager’s attention in the very first sentence of your letter.  Tell him or her why you are writing.</a:t>
            </a:r>
            <a:endParaRPr lang="en-US" altLang="en-US" dirty="0">
              <a:latin typeface="Helvetica" panose="020B0604020202020204" pitchFamily="34" charset="0"/>
              <a:ea typeface="ＭＳ Ｐゴシック" panose="020B0600070205080204" pitchFamily="34" charset="-128"/>
              <a:cs typeface="Helvetica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60220" y="4556457"/>
            <a:ext cx="8827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 smtClean="0">
                <a:latin typeface="Helvetica" panose="020B0604020202020204" pitchFamily="34" charset="0"/>
                <a:ea typeface="ＭＳ Ｐゴシック" panose="020B0600070205080204" pitchFamily="34" charset="-128"/>
                <a:cs typeface="Helvetica" panose="020B0604020202020204" pitchFamily="34" charset="0"/>
              </a:rPr>
              <a:t>Explain why you are special. </a:t>
            </a:r>
            <a:endParaRPr lang="en-US" altLang="en-US" dirty="0">
              <a:latin typeface="Helvetica" panose="020B0604020202020204" pitchFamily="34" charset="0"/>
              <a:ea typeface="ＭＳ Ｐゴシック" panose="020B0600070205080204" pitchFamily="34" charset="-128"/>
              <a:cs typeface="Helvetica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15065" y="5277489"/>
            <a:ext cx="88279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 smtClean="0">
                <a:latin typeface="Helvetica" panose="020B0604020202020204" pitchFamily="34" charset="0"/>
                <a:ea typeface="ＭＳ Ｐゴシック" panose="020B0600070205080204" pitchFamily="34" charset="-128"/>
                <a:cs typeface="Helvetica" panose="020B0604020202020204" pitchFamily="34" charset="0"/>
              </a:rPr>
              <a:t>Build a desire to interview you by connecting your skills and experiences to the qualifications they listed for the position. </a:t>
            </a:r>
            <a:endParaRPr lang="en-US" altLang="en-US" dirty="0">
              <a:latin typeface="Helvetica" panose="020B0604020202020204" pitchFamily="34" charset="0"/>
              <a:ea typeface="ＭＳ Ｐゴシック" panose="020B0600070205080204" pitchFamily="34" charset="-128"/>
              <a:cs typeface="Helvetica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92487" y="6114324"/>
            <a:ext cx="8827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 smtClean="0">
                <a:latin typeface="Helvetica" panose="020B0604020202020204" pitchFamily="34" charset="0"/>
                <a:ea typeface="ＭＳ Ｐゴシック" panose="020B0600070205080204" pitchFamily="34" charset="-128"/>
                <a:cs typeface="Helvetica" panose="020B0604020202020204" pitchFamily="34" charset="0"/>
              </a:rPr>
              <a:t>End your letter by asking for an interview. </a:t>
            </a:r>
            <a:endParaRPr lang="en-US" altLang="en-US" dirty="0">
              <a:latin typeface="Helvetica" panose="020B0604020202020204" pitchFamily="34" charset="0"/>
              <a:ea typeface="ＭＳ Ｐゴシック" panose="020B0600070205080204" pitchFamily="34" charset="-128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96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36889" y="1999015"/>
            <a:ext cx="9144000" cy="4362274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Talk to your friends and relatives--</a:t>
            </a:r>
            <a:r>
              <a:rPr lang="en-US" alt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more than a quarter of all employees got their jobs because a friend inside the company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Connect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Use Facebook and LinkedIn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Employment sites (indeed.com; monster.com…)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Send a letter and ask for an interview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Call the hiring manager and ask for an interview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Attend a job fair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Sign up with a temp agency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Visit your school’s career center</a:t>
            </a:r>
          </a:p>
          <a:p>
            <a:pPr marL="457200" indent="-457200" algn="l">
              <a:buFont typeface="+mj-lt"/>
              <a:buAutoNum type="arabicPeriod"/>
            </a:pPr>
            <a:endParaRPr lang="en-US" sz="2000" dirty="0" smtClean="0"/>
          </a:p>
          <a:p>
            <a:pPr marL="457200" indent="-457200" algn="l">
              <a:buFont typeface="+mj-lt"/>
              <a:buAutoNum type="arabicPeriod"/>
            </a:pPr>
            <a:endParaRPr lang="en-US" sz="2000" dirty="0"/>
          </a:p>
        </p:txBody>
      </p:sp>
      <p:sp>
        <p:nvSpPr>
          <p:cNvPr id="4" name="Text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693334" y="1148766"/>
            <a:ext cx="91440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Proven Ways to Get a Job Interview</a:t>
            </a:r>
          </a:p>
        </p:txBody>
      </p:sp>
    </p:spTree>
    <p:extLst>
      <p:ext uri="{BB962C8B-B14F-4D97-AF65-F5344CB8AC3E}">
        <p14:creationId xmlns:p14="http://schemas.microsoft.com/office/powerpoint/2010/main" val="142425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134" y="1156230"/>
            <a:ext cx="9144000" cy="2387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en-US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Job Interview </a:t>
            </a:r>
            <a:r>
              <a:rPr lang="en-US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solidFill>
                <a:srgbClr val="990033"/>
              </a:solidFill>
            </a:endParaRP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5497689" y="3702756"/>
            <a:ext cx="4854221" cy="1809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5200">
                <a:solidFill>
                  <a:schemeClr val="tx1"/>
                </a:solidFill>
                <a:latin typeface="Baskerville" charset="0"/>
              </a:defRPr>
            </a:lvl1pPr>
            <a:lvl2pPr marL="742950" indent="-285750">
              <a:defRPr sz="5200">
                <a:solidFill>
                  <a:schemeClr val="tx1"/>
                </a:solidFill>
                <a:latin typeface="Baskerville" charset="0"/>
              </a:defRPr>
            </a:lvl2pPr>
            <a:lvl3pPr marL="1143000" indent="-228600">
              <a:defRPr sz="5200">
                <a:solidFill>
                  <a:schemeClr val="tx1"/>
                </a:solidFill>
                <a:latin typeface="Baskerville" charset="0"/>
              </a:defRPr>
            </a:lvl3pPr>
            <a:lvl4pPr marL="1600200" indent="-228600">
              <a:defRPr sz="5200">
                <a:solidFill>
                  <a:schemeClr val="tx1"/>
                </a:solidFill>
                <a:latin typeface="Baskerville" charset="0"/>
              </a:defRPr>
            </a:lvl4pPr>
            <a:lvl5pPr marL="2057400" indent="-228600">
              <a:defRPr sz="5200">
                <a:solidFill>
                  <a:schemeClr val="tx1"/>
                </a:solidFill>
                <a:latin typeface="Baskerville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dirty="0"/>
              <a:t>A </a:t>
            </a:r>
            <a:r>
              <a:rPr lang="en-US" sz="2200" dirty="0"/>
              <a:t>job interview is your chance to sit down with the hiring manager and show that you are the best person for the job. So, put your best foot forward.</a:t>
            </a:r>
            <a:endParaRPr lang="en-US" sz="3600" dirty="0"/>
          </a:p>
        </p:txBody>
      </p:sp>
      <p:pic>
        <p:nvPicPr>
          <p:cNvPr id="5" name="Picture 6" descr="http://blog.powerwallet.com/wp-content/uploads/2013/01/job-interview-business-meet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94" y="3919405"/>
            <a:ext cx="4405672" cy="2476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 descr="PPbarV1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24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806222" y="957057"/>
            <a:ext cx="8556978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anose="020B0600070205080204" pitchFamily="34" charset="-128"/>
                <a:cs typeface="Helvetica" panose="020B0604020202020204" pitchFamily="34" charset="0"/>
              </a:rPr>
              <a:t>Most </a:t>
            </a:r>
            <a:r>
              <a:rPr lang="en-US" alt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anose="020B0600070205080204" pitchFamily="34" charset="-128"/>
                <a:cs typeface="Helvetica" panose="020B0604020202020204" pitchFamily="34" charset="0"/>
              </a:rPr>
              <a:t>Résumés Include </a:t>
            </a:r>
            <a:r>
              <a:rPr lang="en-US" altLang="en-US" sz="4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anose="020B0600070205080204" pitchFamily="34" charset="-128"/>
                <a:cs typeface="Helvetica" panose="020B0604020202020204" pitchFamily="34" charset="0"/>
              </a:rPr>
              <a:t>the </a:t>
            </a:r>
            <a:r>
              <a:rPr lang="en-US" alt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anose="020B0600070205080204" pitchFamily="34" charset="-128"/>
                <a:cs typeface="Helvetica" panose="020B0604020202020204" pitchFamily="34" charset="0"/>
              </a:rPr>
              <a:t>Following Topics</a:t>
            </a:r>
            <a:endParaRPr lang="en-US" altLang="en-US" sz="44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ＭＳ Ｐゴシック" panose="020B0600070205080204" pitchFamily="34" charset="-128"/>
              <a:cs typeface="Helvetica" panose="020B0604020202020204" pitchFamily="34" charset="0"/>
            </a:endParaRPr>
          </a:p>
        </p:txBody>
      </p:sp>
      <p:sp>
        <p:nvSpPr>
          <p:cNvPr id="5" name="Subtitle 4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1603023" y="2337682"/>
            <a:ext cx="9144000" cy="394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buFontTx/>
              <a:buChar char="•"/>
            </a:pPr>
            <a:r>
              <a:rPr lang="en-US" altLang="en-US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</a:t>
            </a: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C</a:t>
            </a:r>
            <a:r>
              <a:rPr lang="en-US" altLang="en-US" sz="2200" dirty="0" smtClean="0">
                <a:latin typeface="Baskerville"/>
                <a:ea typeface="ＭＳ Ｐゴシック" panose="020B0600070205080204" pitchFamily="34" charset="-128"/>
              </a:rPr>
              <a:t>ontact </a:t>
            </a: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information</a:t>
            </a:r>
          </a:p>
          <a:p>
            <a:pPr eaLnBrk="1" hangingPunct="1">
              <a:spcAft>
                <a:spcPts val="1200"/>
              </a:spcAft>
              <a:buFontTx/>
              <a:buChar char="•"/>
            </a:pP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 J</a:t>
            </a:r>
            <a:r>
              <a:rPr lang="en-US" altLang="en-US" sz="2200" dirty="0" smtClean="0">
                <a:latin typeface="Baskerville"/>
                <a:ea typeface="ＭＳ Ｐゴシック" panose="020B0600070205080204" pitchFamily="34" charset="-128"/>
              </a:rPr>
              <a:t>ob </a:t>
            </a: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objective</a:t>
            </a:r>
          </a:p>
          <a:p>
            <a:pPr eaLnBrk="1" hangingPunct="1">
              <a:spcAft>
                <a:spcPts val="1200"/>
              </a:spcAft>
              <a:buFontTx/>
              <a:buChar char="•"/>
            </a:pP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 E</a:t>
            </a:r>
            <a:r>
              <a:rPr lang="en-US" altLang="en-US" sz="2200" dirty="0" smtClean="0">
                <a:latin typeface="Baskerville"/>
                <a:ea typeface="ＭＳ Ｐゴシック" panose="020B0600070205080204" pitchFamily="34" charset="-128"/>
              </a:rPr>
              <a:t>ducation</a:t>
            </a:r>
            <a:endParaRPr lang="en-US" altLang="en-US" sz="2200" dirty="0">
              <a:latin typeface="Baskerville"/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1200"/>
              </a:spcAft>
              <a:buFontTx/>
              <a:buChar char="•"/>
            </a:pP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 W</a:t>
            </a:r>
            <a:r>
              <a:rPr lang="en-US" altLang="en-US" sz="2200" dirty="0" smtClean="0">
                <a:latin typeface="Baskerville"/>
                <a:ea typeface="ＭＳ Ｐゴシック" panose="020B0600070205080204" pitchFamily="34" charset="-128"/>
              </a:rPr>
              <a:t>ork </a:t>
            </a: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history</a:t>
            </a:r>
          </a:p>
          <a:p>
            <a:pPr eaLnBrk="1" hangingPunct="1">
              <a:spcAft>
                <a:spcPts val="1200"/>
              </a:spcAft>
              <a:buFontTx/>
              <a:buChar char="•"/>
            </a:pP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 J</a:t>
            </a:r>
            <a:r>
              <a:rPr lang="en-US" altLang="en-US" sz="2200" dirty="0" smtClean="0">
                <a:latin typeface="Baskerville"/>
                <a:ea typeface="ＭＳ Ｐゴシック" panose="020B0600070205080204" pitchFamily="34" charset="-128"/>
              </a:rPr>
              <a:t>ob </a:t>
            </a: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duties</a:t>
            </a:r>
          </a:p>
          <a:p>
            <a:pPr eaLnBrk="1" hangingPunct="1">
              <a:spcAft>
                <a:spcPts val="1200"/>
              </a:spcAft>
              <a:buFontTx/>
              <a:buChar char="•"/>
            </a:pP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 A</a:t>
            </a:r>
            <a:r>
              <a:rPr lang="en-US" altLang="en-US" sz="2200" dirty="0" smtClean="0">
                <a:latin typeface="Baskerville"/>
                <a:ea typeface="ＭＳ Ｐゴシック" panose="020B0600070205080204" pitchFamily="34" charset="-128"/>
              </a:rPr>
              <a:t>ccomplishments </a:t>
            </a:r>
            <a:endParaRPr lang="en-US" altLang="en-US" sz="2200" dirty="0">
              <a:latin typeface="Baskerville"/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1200"/>
              </a:spcAft>
              <a:buFontTx/>
              <a:buChar char="•"/>
            </a:pPr>
            <a:r>
              <a:rPr lang="en-US" altLang="en-US" sz="2200" dirty="0">
                <a:latin typeface="Baskerville"/>
                <a:ea typeface="ＭＳ Ｐゴシック" panose="020B0600070205080204" pitchFamily="34" charset="-128"/>
              </a:rPr>
              <a:t> Personal information is optional</a:t>
            </a:r>
          </a:p>
        </p:txBody>
      </p:sp>
    </p:spTree>
    <p:extLst>
      <p:ext uri="{BB962C8B-B14F-4D97-AF65-F5344CB8AC3E}">
        <p14:creationId xmlns:p14="http://schemas.microsoft.com/office/powerpoint/2010/main" val="61781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140178" y="1538367"/>
            <a:ext cx="91440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4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Interviewing Tips </a:t>
            </a:r>
            <a:endParaRPr lang="en-US" sz="48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4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1140178" y="2403652"/>
            <a:ext cx="7608711" cy="418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5200">
                <a:solidFill>
                  <a:schemeClr val="tx1"/>
                </a:solidFill>
                <a:latin typeface="Baskerville" charset="0"/>
              </a:defRPr>
            </a:lvl1pPr>
            <a:lvl2pPr marL="742950" indent="-285750">
              <a:defRPr sz="5200">
                <a:solidFill>
                  <a:schemeClr val="tx1"/>
                </a:solidFill>
                <a:latin typeface="Baskerville" charset="0"/>
              </a:defRPr>
            </a:lvl2pPr>
            <a:lvl3pPr marL="1143000" indent="-228600">
              <a:defRPr sz="5200">
                <a:solidFill>
                  <a:schemeClr val="tx1"/>
                </a:solidFill>
                <a:latin typeface="Baskerville" charset="0"/>
              </a:defRPr>
            </a:lvl3pPr>
            <a:lvl4pPr marL="1600200" indent="-228600">
              <a:defRPr sz="5200">
                <a:solidFill>
                  <a:schemeClr val="tx1"/>
                </a:solidFill>
                <a:latin typeface="Baskerville" charset="0"/>
              </a:defRPr>
            </a:lvl4pPr>
            <a:lvl5pPr marL="2057400" indent="-228600">
              <a:defRPr sz="5200">
                <a:solidFill>
                  <a:schemeClr val="tx1"/>
                </a:solidFill>
                <a:latin typeface="Baskerville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9pPr>
          </a:lstStyle>
          <a:p>
            <a:pPr algn="l">
              <a:spcBef>
                <a:spcPct val="50000"/>
              </a:spcBef>
              <a:buSzPct val="90000"/>
              <a:buFont typeface="Arial" panose="020B0604020202020204" pitchFamily="34" charset="0"/>
              <a:buChar char="•"/>
            </a:pPr>
            <a:r>
              <a:rPr lang="en-US" sz="2200" dirty="0" smtClean="0"/>
              <a:t>Get a good night’s sleep </a:t>
            </a:r>
          </a:p>
          <a:p>
            <a:pPr algn="l">
              <a:spcBef>
                <a:spcPct val="50000"/>
              </a:spcBef>
              <a:buSzPct val="90000"/>
              <a:buFont typeface="Arial" panose="020B0604020202020204" pitchFamily="34" charset="0"/>
              <a:buChar char="•"/>
            </a:pPr>
            <a:r>
              <a:rPr lang="en-US" sz="2200" dirty="0" smtClean="0"/>
              <a:t>Be prepared</a:t>
            </a:r>
          </a:p>
          <a:p>
            <a:pPr algn="l">
              <a:spcBef>
                <a:spcPct val="50000"/>
              </a:spcBef>
              <a:buSzPct val="90000"/>
              <a:buFont typeface="Arial" panose="020B0604020202020204" pitchFamily="34" charset="0"/>
              <a:buChar char="•"/>
            </a:pPr>
            <a:r>
              <a:rPr lang="en-US" sz="2200" dirty="0" smtClean="0"/>
              <a:t>Be on time</a:t>
            </a:r>
          </a:p>
          <a:p>
            <a:pPr algn="l">
              <a:spcBef>
                <a:spcPct val="50000"/>
              </a:spcBef>
              <a:buSzPct val="90000"/>
              <a:buFont typeface="Arial" panose="020B0604020202020204" pitchFamily="34" charset="0"/>
              <a:buChar char="•"/>
            </a:pPr>
            <a:r>
              <a:rPr lang="en-US" sz="2200" dirty="0" smtClean="0"/>
              <a:t>Look </a:t>
            </a:r>
            <a:r>
              <a:rPr lang="en-US" sz="2200" dirty="0"/>
              <a:t>professional</a:t>
            </a:r>
          </a:p>
          <a:p>
            <a:pPr algn="l">
              <a:spcBef>
                <a:spcPct val="50000"/>
              </a:spcBef>
              <a:buSzPct val="90000"/>
              <a:buFont typeface="Arial" panose="020B0604020202020204" pitchFamily="34" charset="0"/>
              <a:buChar char="•"/>
            </a:pPr>
            <a:r>
              <a:rPr lang="en-US" sz="2200" dirty="0"/>
              <a:t>Bring a notebook and important documents</a:t>
            </a:r>
          </a:p>
          <a:p>
            <a:pPr algn="l">
              <a:spcBef>
                <a:spcPct val="50000"/>
              </a:spcBef>
              <a:buSzPct val="90000"/>
              <a:buFont typeface="Arial" panose="020B0604020202020204" pitchFamily="34" charset="0"/>
              <a:buChar char="•"/>
            </a:pPr>
            <a:r>
              <a:rPr lang="en-US" sz="2200" dirty="0"/>
              <a:t>Go by yourself</a:t>
            </a:r>
          </a:p>
          <a:p>
            <a:pPr algn="l">
              <a:spcBef>
                <a:spcPct val="50000"/>
              </a:spcBef>
              <a:buSzPct val="90000"/>
              <a:buFont typeface="Arial" panose="020B0604020202020204" pitchFamily="34" charset="0"/>
              <a:buChar char="•"/>
            </a:pPr>
            <a:r>
              <a:rPr lang="en-US" sz="2200" dirty="0"/>
              <a:t>Use a firm handshake</a:t>
            </a:r>
          </a:p>
          <a:p>
            <a:pPr algn="l">
              <a:spcBef>
                <a:spcPct val="50000"/>
              </a:spcBef>
              <a:buSzPct val="90000"/>
              <a:buFont typeface="Arial" panose="020B0604020202020204" pitchFamily="34" charset="0"/>
              <a:buChar char="•"/>
            </a:pPr>
            <a:r>
              <a:rPr lang="en-US" sz="2200" dirty="0"/>
              <a:t>Sit up </a:t>
            </a:r>
            <a:r>
              <a:rPr lang="en-US" sz="2200" dirty="0" smtClean="0"/>
              <a:t>straight</a:t>
            </a:r>
          </a:p>
          <a:p>
            <a:pPr algn="l">
              <a:spcBef>
                <a:spcPct val="50000"/>
              </a:spcBef>
              <a:buSzPct val="90000"/>
              <a:buFont typeface="Arial" panose="020B0604020202020204" pitchFamily="34" charset="0"/>
              <a:buChar char="•"/>
            </a:pPr>
            <a:r>
              <a:rPr lang="en-US" sz="2200" dirty="0" smtClean="0"/>
              <a:t>Smile</a:t>
            </a:r>
            <a:endParaRPr lang="en-US" sz="2200" dirty="0"/>
          </a:p>
        </p:txBody>
      </p:sp>
      <p:pic>
        <p:nvPicPr>
          <p:cNvPr id="6" name="Picture 6" descr="http://blogs-images.forbes.com/work-in-progress/files/2013/02/Job-interview-by-amb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589" y="2463800"/>
            <a:ext cx="2209800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80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546578" y="1295522"/>
            <a:ext cx="91440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How to Dress for a Job </a:t>
            </a:r>
            <a:r>
              <a:rPr lang="en-US" sz="4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I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nterview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0889" y="2012245"/>
            <a:ext cx="754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200" dirty="0" smtClean="0">
                <a:latin typeface="Baskerville"/>
              </a:rPr>
              <a:t>Dress up, don’t wear your everyday clothes. A suit for men, and business dresses/suits for women.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Baskerville"/>
                <a:ea typeface="ＭＳ Ｐゴシック" panose="020B0600070205080204" pitchFamily="34" charset="-128"/>
                <a:cs typeface="Helvetica" panose="020B0604020202020204" pitchFamily="34" charset="0"/>
              </a:rPr>
              <a:t>  Avoid loud fashion and excessive jewelry.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200" dirty="0" smtClean="0">
                <a:latin typeface="Baskerville"/>
              </a:rPr>
              <a:t>Shine your shoes; that shows you are meticulous worker who pays attention to details.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200" dirty="0" smtClean="0">
              <a:latin typeface="Baskerville"/>
            </a:endParaRPr>
          </a:p>
        </p:txBody>
      </p:sp>
      <p:pic>
        <p:nvPicPr>
          <p:cNvPr id="9" name="Picture 4" descr="iStock_000006726444XSm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7903" y="2054578"/>
            <a:ext cx="2637429" cy="294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iStock_000013078470XSmal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59" y="4445176"/>
            <a:ext cx="3635904" cy="241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5-Point Star 11"/>
          <p:cNvSpPr/>
          <p:nvPr/>
        </p:nvSpPr>
        <p:spPr>
          <a:xfrm>
            <a:off x="3793066" y="4752622"/>
            <a:ext cx="1207911" cy="1083734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 rot="16200000">
            <a:off x="7570329" y="1584960"/>
            <a:ext cx="484632" cy="270786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7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49410" y="1398679"/>
            <a:ext cx="100471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How to Prepare Before the Interview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Picture 4" descr="iStock_000008872237XSm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841" y="4447822"/>
            <a:ext cx="3080383" cy="207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06057" y="2743200"/>
            <a:ext cx="844951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Baskerville"/>
              </a:rPr>
              <a:t>Have an automatic and honest answer for each question</a:t>
            </a:r>
          </a:p>
          <a:p>
            <a:endParaRPr lang="en-US" sz="2200" dirty="0" smtClean="0">
              <a:latin typeface="Baskervill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Baskerville"/>
              </a:rPr>
              <a:t>Practice answering the questions in-front of a mirror or with a friend.</a:t>
            </a:r>
          </a:p>
          <a:p>
            <a:endParaRPr lang="en-US" sz="2200" dirty="0" smtClean="0">
              <a:latin typeface="Baskerville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Baskerville"/>
              </a:rPr>
              <a:t>Research the company you are interviewing with, and know something about its history, mission statement, and organizational structure.  </a:t>
            </a:r>
            <a:endParaRPr lang="en-US" sz="2200" dirty="0">
              <a:latin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224577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625599" y="1058454"/>
            <a:ext cx="9144000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Questions Will I Be Asked? </a:t>
            </a:r>
            <a:endParaRPr lang="en-US" sz="44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372535" y="1930401"/>
            <a:ext cx="11187288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5200">
                <a:solidFill>
                  <a:schemeClr val="tx1"/>
                </a:solidFill>
                <a:latin typeface="Baskerville" charset="0"/>
              </a:defRPr>
            </a:lvl1pPr>
            <a:lvl2pPr marL="742950" indent="-285750">
              <a:defRPr sz="5200">
                <a:solidFill>
                  <a:schemeClr val="tx1"/>
                </a:solidFill>
                <a:latin typeface="Baskerville" charset="0"/>
              </a:defRPr>
            </a:lvl2pPr>
            <a:lvl3pPr marL="1143000" indent="-228600">
              <a:defRPr sz="5200">
                <a:solidFill>
                  <a:schemeClr val="tx1"/>
                </a:solidFill>
                <a:latin typeface="Baskerville" charset="0"/>
              </a:defRPr>
            </a:lvl3pPr>
            <a:lvl4pPr marL="1600200" indent="-228600">
              <a:defRPr sz="5200">
                <a:solidFill>
                  <a:schemeClr val="tx1"/>
                </a:solidFill>
                <a:latin typeface="Baskerville" charset="0"/>
              </a:defRPr>
            </a:lvl4pPr>
            <a:lvl5pPr marL="2057400" indent="-228600">
              <a:defRPr sz="5200">
                <a:solidFill>
                  <a:schemeClr val="tx1"/>
                </a:solidFill>
                <a:latin typeface="Baskerville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9pPr>
          </a:lstStyle>
          <a:p>
            <a:pPr algn="l"/>
            <a:r>
              <a:rPr lang="en-US" altLang="en-US" sz="2200" dirty="0">
                <a:solidFill>
                  <a:srgbClr val="C00000"/>
                </a:solidFill>
                <a:latin typeface="Baskerville"/>
                <a:ea typeface="ＭＳ Ｐゴシック" panose="020B0600070205080204" pitchFamily="34" charset="-128"/>
                <a:cs typeface="Helvetica" panose="020B0604020202020204" pitchFamily="34" charset="0"/>
              </a:rPr>
              <a:t>All interviews are </a:t>
            </a:r>
            <a:r>
              <a:rPr lang="en-US" altLang="en-US" sz="2200" dirty="0" smtClean="0">
                <a:solidFill>
                  <a:srgbClr val="C00000"/>
                </a:solidFill>
                <a:latin typeface="Baskerville"/>
                <a:ea typeface="ＭＳ Ｐゴシック" panose="020B0600070205080204" pitchFamily="34" charset="-128"/>
                <a:cs typeface="Helvetica" panose="020B0604020202020204" pitchFamily="34" charset="0"/>
              </a:rPr>
              <a:t>different, and each interviewer has his/her </a:t>
            </a:r>
            <a:r>
              <a:rPr lang="en-US" altLang="en-US" sz="2200" dirty="0">
                <a:solidFill>
                  <a:srgbClr val="C00000"/>
                </a:solidFill>
                <a:latin typeface="Baskerville"/>
                <a:ea typeface="ＭＳ Ｐゴシック" panose="020B0600070205080204" pitchFamily="34" charset="-128"/>
                <a:cs typeface="Helvetica" panose="020B0604020202020204" pitchFamily="34" charset="0"/>
              </a:rPr>
              <a:t>own style, but </a:t>
            </a:r>
            <a:r>
              <a:rPr lang="en-US" altLang="en-US" sz="2200" dirty="0" smtClean="0">
                <a:solidFill>
                  <a:srgbClr val="C00000"/>
                </a:solidFill>
                <a:latin typeface="Baskerville"/>
                <a:ea typeface="ＭＳ Ｐゴシック" panose="020B0600070205080204" pitchFamily="34" charset="-128"/>
                <a:cs typeface="Helvetica" panose="020B0604020202020204" pitchFamily="34" charset="0"/>
              </a:rPr>
              <a:t>there are a set of common </a:t>
            </a:r>
            <a:r>
              <a:rPr lang="en-US" altLang="en-US" sz="2200" dirty="0">
                <a:solidFill>
                  <a:srgbClr val="C00000"/>
                </a:solidFill>
                <a:latin typeface="Baskerville"/>
                <a:ea typeface="ＭＳ Ｐゴシック" panose="020B0600070205080204" pitchFamily="34" charset="-128"/>
                <a:cs typeface="Helvetica" panose="020B0604020202020204" pitchFamily="34" charset="0"/>
              </a:rPr>
              <a:t>questions </a:t>
            </a:r>
            <a:r>
              <a:rPr lang="en-US" altLang="en-US" sz="2200" dirty="0" smtClean="0">
                <a:solidFill>
                  <a:srgbClr val="C00000"/>
                </a:solidFill>
                <a:latin typeface="Baskerville"/>
                <a:ea typeface="ＭＳ Ｐゴシック" panose="020B0600070205080204" pitchFamily="34" charset="-128"/>
                <a:cs typeface="Helvetica" panose="020B0604020202020204" pitchFamily="34" charset="0"/>
              </a:rPr>
              <a:t>that are often asked such as: </a:t>
            </a:r>
            <a:endParaRPr lang="en-US" altLang="en-US" sz="2200" dirty="0">
              <a:solidFill>
                <a:srgbClr val="C00000"/>
              </a:solidFill>
              <a:latin typeface="Baskerville"/>
              <a:ea typeface="ＭＳ Ｐゴシック" panose="020B0600070205080204" pitchFamily="34" charset="-128"/>
              <a:cs typeface="Helvetica" panose="020B0604020202020204" pitchFamily="34" charset="0"/>
            </a:endParaRPr>
          </a:p>
        </p:txBody>
      </p:sp>
      <p:pic>
        <p:nvPicPr>
          <p:cNvPr id="6" name="Picture 6" descr="http://talentbitsandbytes.files.wordpress.com/2012/10/resum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156" y="3764844"/>
            <a:ext cx="4495800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98312" y="2786771"/>
            <a:ext cx="63246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5200">
                <a:solidFill>
                  <a:schemeClr val="tx1"/>
                </a:solidFill>
                <a:latin typeface="Baskerville" charset="0"/>
              </a:defRPr>
            </a:lvl1pPr>
            <a:lvl2pPr marL="742950" indent="-285750">
              <a:defRPr sz="5200">
                <a:solidFill>
                  <a:schemeClr val="tx1"/>
                </a:solidFill>
                <a:latin typeface="Baskerville" charset="0"/>
              </a:defRPr>
            </a:lvl2pPr>
            <a:lvl3pPr marL="1143000" indent="-228600">
              <a:defRPr sz="5200">
                <a:solidFill>
                  <a:schemeClr val="tx1"/>
                </a:solidFill>
                <a:latin typeface="Baskerville" charset="0"/>
              </a:defRPr>
            </a:lvl3pPr>
            <a:lvl4pPr marL="1600200" indent="-228600">
              <a:defRPr sz="5200">
                <a:solidFill>
                  <a:schemeClr val="tx1"/>
                </a:solidFill>
                <a:latin typeface="Baskerville" charset="0"/>
              </a:defRPr>
            </a:lvl4pPr>
            <a:lvl5pPr marL="2057400" indent="-228600">
              <a:defRPr sz="5200">
                <a:solidFill>
                  <a:schemeClr val="tx1"/>
                </a:solidFill>
                <a:latin typeface="Baskerville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9pPr>
          </a:lstStyle>
          <a:p>
            <a:pPr>
              <a:spcBef>
                <a:spcPct val="50000"/>
              </a:spcBef>
              <a:buSzPct val="100000"/>
              <a:buFontTx/>
              <a:buChar char="•"/>
            </a:pPr>
            <a:r>
              <a:rPr lang="en-US" sz="2000" dirty="0" smtClean="0"/>
              <a:t>Tell </a:t>
            </a:r>
            <a:r>
              <a:rPr lang="en-US" sz="2000" dirty="0"/>
              <a:t>me a little about yourself?</a:t>
            </a:r>
          </a:p>
          <a:p>
            <a:pPr>
              <a:spcBef>
                <a:spcPct val="50000"/>
              </a:spcBef>
              <a:buSzPct val="100000"/>
              <a:buFontTx/>
              <a:buChar char="•"/>
            </a:pPr>
            <a:r>
              <a:rPr lang="en-US" sz="2000" dirty="0"/>
              <a:t>What motivates you to do a good job?</a:t>
            </a:r>
          </a:p>
          <a:p>
            <a:pPr>
              <a:spcBef>
                <a:spcPct val="50000"/>
              </a:spcBef>
              <a:buSzPct val="100000"/>
              <a:buFontTx/>
              <a:buChar char="•"/>
            </a:pPr>
            <a:r>
              <a:rPr lang="en-US" sz="2000" dirty="0"/>
              <a:t>Why do you want to work here</a:t>
            </a:r>
            <a:r>
              <a:rPr lang="en-US" sz="2000" dirty="0" smtClean="0"/>
              <a:t>?</a:t>
            </a:r>
          </a:p>
          <a:p>
            <a:pPr>
              <a:spcBef>
                <a:spcPct val="50000"/>
              </a:spcBef>
              <a:buSzPct val="100000"/>
              <a:buFontTx/>
              <a:buChar char="•"/>
            </a:pPr>
            <a:r>
              <a:rPr lang="en-US" sz="2000" dirty="0" smtClean="0"/>
              <a:t>How do you handle difficult coworkers?</a:t>
            </a:r>
            <a:endParaRPr lang="en-US" sz="2000" dirty="0"/>
          </a:p>
          <a:p>
            <a:pPr>
              <a:spcBef>
                <a:spcPct val="50000"/>
              </a:spcBef>
              <a:buSzPct val="100000"/>
              <a:buFontTx/>
              <a:buChar char="•"/>
            </a:pPr>
            <a:r>
              <a:rPr lang="en-US" sz="2000" dirty="0"/>
              <a:t>What wage are you looking for?</a:t>
            </a:r>
          </a:p>
          <a:p>
            <a:pPr>
              <a:spcBef>
                <a:spcPct val="50000"/>
              </a:spcBef>
              <a:buSzPct val="100000"/>
              <a:buFontTx/>
              <a:buChar char="•"/>
            </a:pPr>
            <a:r>
              <a:rPr lang="en-US" sz="2000" dirty="0"/>
              <a:t>What is your biggest weakness</a:t>
            </a:r>
            <a:r>
              <a:rPr lang="en-US" sz="2000" dirty="0" smtClean="0"/>
              <a:t>?</a:t>
            </a:r>
          </a:p>
          <a:p>
            <a:pPr>
              <a:spcBef>
                <a:spcPct val="50000"/>
              </a:spcBef>
              <a:buSzPct val="100000"/>
              <a:buFontTx/>
              <a:buChar char="•"/>
            </a:pPr>
            <a:r>
              <a:rPr lang="en-US" sz="2000" dirty="0" smtClean="0"/>
              <a:t>How do you handle failure?</a:t>
            </a:r>
          </a:p>
          <a:p>
            <a:pPr>
              <a:spcBef>
                <a:spcPct val="50000"/>
              </a:spcBef>
              <a:buSzPct val="100000"/>
              <a:buFontTx/>
              <a:buChar char="•"/>
            </a:pPr>
            <a:r>
              <a:rPr lang="en-US" sz="2000" dirty="0" smtClean="0"/>
              <a:t>How do you handle stress? </a:t>
            </a:r>
          </a:p>
          <a:p>
            <a:pPr>
              <a:spcBef>
                <a:spcPct val="50000"/>
              </a:spcBef>
              <a:buSzPct val="100000"/>
              <a:buFontTx/>
              <a:buChar char="•"/>
            </a:pPr>
            <a:r>
              <a:rPr lang="en-US" sz="2000" dirty="0" smtClean="0"/>
              <a:t>Why should we hire you?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6002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428978" y="1318301"/>
            <a:ext cx="10555111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Three Things Every Hiring Manager </a:t>
            </a:r>
          </a:p>
          <a:p>
            <a:pPr eaLnBrk="1" hangingPunct="1">
              <a:defRPr/>
            </a:pP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Wants to Know About You</a:t>
            </a:r>
          </a:p>
        </p:txBody>
      </p:sp>
      <p:sp>
        <p:nvSpPr>
          <p:cNvPr id="5" name="Subtitle 4"/>
          <p:cNvSpPr txBox="1">
            <a:spLocks noGrp="1"/>
          </p:cNvSpPr>
          <p:nvPr>
            <p:ph type="subTitle" idx="1"/>
          </p:nvPr>
        </p:nvSpPr>
        <p:spPr>
          <a:xfrm>
            <a:off x="1399821" y="2664178"/>
            <a:ext cx="9008533" cy="313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dirty="0" smtClean="0"/>
              <a:t>Employers </a:t>
            </a:r>
            <a:r>
              <a:rPr lang="en-US" dirty="0"/>
              <a:t>hire </a:t>
            </a:r>
            <a:r>
              <a:rPr lang="en-US" dirty="0" smtClean="0"/>
              <a:t>people to </a:t>
            </a:r>
            <a:r>
              <a:rPr lang="en-US" dirty="0"/>
              <a:t>do work that needs to </a:t>
            </a:r>
            <a:r>
              <a:rPr lang="en-US" dirty="0" smtClean="0"/>
              <a:t>be done. They </a:t>
            </a:r>
            <a:r>
              <a:rPr lang="en-US" dirty="0"/>
              <a:t>try hard </a:t>
            </a:r>
            <a:r>
              <a:rPr lang="en-US" dirty="0" smtClean="0"/>
              <a:t>to hire </a:t>
            </a:r>
            <a:r>
              <a:rPr lang="en-US" dirty="0"/>
              <a:t>people who…</a:t>
            </a:r>
          </a:p>
          <a:p>
            <a:pPr algn="l">
              <a:defRPr/>
            </a:pPr>
            <a:endParaRPr lang="en-US" sz="1000" dirty="0"/>
          </a:p>
          <a:p>
            <a:pPr marL="342900" indent="-342900" algn="l">
              <a:buFont typeface="+mj-lt"/>
              <a:buAutoNum type="arabicPeriod"/>
              <a:defRPr/>
            </a:pPr>
            <a:r>
              <a:rPr lang="en-US" dirty="0" smtClean="0"/>
              <a:t>Can </a:t>
            </a:r>
            <a:r>
              <a:rPr lang="en-US" dirty="0"/>
              <a:t>learn the job</a:t>
            </a:r>
          </a:p>
          <a:p>
            <a:pPr marL="342900" indent="-342900" algn="l">
              <a:buFont typeface="+mj-lt"/>
              <a:buAutoNum type="arabicPeriod"/>
              <a:defRPr/>
            </a:pPr>
            <a:r>
              <a:rPr lang="en-US" dirty="0"/>
              <a:t>Will </a:t>
            </a:r>
            <a:r>
              <a:rPr lang="en-US" dirty="0" smtClean="0"/>
              <a:t>do </a:t>
            </a:r>
            <a:r>
              <a:rPr lang="en-US" dirty="0"/>
              <a:t>the work</a:t>
            </a:r>
          </a:p>
          <a:p>
            <a:pPr marL="342900" indent="-342900" algn="l">
              <a:buFont typeface="+mj-lt"/>
              <a:buAutoNum type="arabicPeriod"/>
              <a:defRPr/>
            </a:pPr>
            <a:r>
              <a:rPr lang="en-US" dirty="0"/>
              <a:t>Are </a:t>
            </a:r>
            <a:r>
              <a:rPr lang="en-US" dirty="0" smtClean="0"/>
              <a:t>cooperative team players</a:t>
            </a:r>
            <a:endParaRPr lang="en-US" dirty="0"/>
          </a:p>
          <a:p>
            <a:pPr algn="l">
              <a:defRPr/>
            </a:pPr>
            <a:endParaRPr lang="en-US" sz="1000" dirty="0"/>
          </a:p>
          <a:p>
            <a:pPr algn="l">
              <a:defRPr/>
            </a:pPr>
            <a:r>
              <a:rPr lang="en-US" i="1" dirty="0" smtClean="0"/>
              <a:t>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01313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 noChangeArrowheads="1"/>
          </p:cNvSpPr>
          <p:nvPr>
            <p:ph type="ctrTitle"/>
          </p:nvPr>
        </p:nvSpPr>
        <p:spPr bwMode="auto">
          <a:xfrm>
            <a:off x="1456267" y="970436"/>
            <a:ext cx="914400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Show You Can Learn the Job  </a:t>
            </a:r>
          </a:p>
          <a:p>
            <a:pPr eaLnBrk="1" hangingPunct="1">
              <a:defRPr/>
            </a:pPr>
            <a:r>
              <a:rPr lang="en-US" sz="4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Quickly &amp; Do The Work</a:t>
            </a:r>
          </a:p>
        </p:txBody>
      </p:sp>
      <p:sp>
        <p:nvSpPr>
          <p:cNvPr id="5" name="Subtitle 4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554612" y="2392364"/>
            <a:ext cx="11390489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>
                    <a:lumMod val="50000"/>
                  </a:schemeClr>
                </a:solidFill>
                <a:latin typeface="Baskerville"/>
              </a:rPr>
              <a:t>Find the requirements for the job you </a:t>
            </a:r>
            <a:r>
              <a:rPr lang="en-US" altLang="en-US" sz="2000" dirty="0" smtClean="0">
                <a:solidFill>
                  <a:schemeClr val="tx2">
                    <a:lumMod val="50000"/>
                  </a:schemeClr>
                </a:solidFill>
                <a:latin typeface="Baskerville"/>
              </a:rPr>
              <a:t>want. </a:t>
            </a:r>
            <a:endParaRPr lang="en-US" altLang="en-US" sz="2000" dirty="0">
              <a:solidFill>
                <a:schemeClr val="tx2">
                  <a:lumMod val="50000"/>
                </a:schemeClr>
              </a:solidFill>
              <a:latin typeface="Baskervill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>
                    <a:lumMod val="50000"/>
                  </a:schemeClr>
                </a:solidFill>
                <a:latin typeface="Baskerville"/>
              </a:rPr>
              <a:t>Look for a statement like, “the ideal candidate  will be able to..”  That’s where the employer lists the job requirements.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solidFill>
                  <a:schemeClr val="tx2">
                    <a:lumMod val="50000"/>
                  </a:schemeClr>
                </a:solidFill>
                <a:latin typeface="Baskerville"/>
              </a:rPr>
              <a:t>Select </a:t>
            </a:r>
            <a:r>
              <a:rPr lang="en-US" altLang="en-US" sz="2000" dirty="0">
                <a:solidFill>
                  <a:schemeClr val="tx2">
                    <a:lumMod val="50000"/>
                  </a:schemeClr>
                </a:solidFill>
                <a:latin typeface="Baskerville"/>
              </a:rPr>
              <a:t>the </a:t>
            </a:r>
            <a:r>
              <a:rPr lang="en-US" altLang="en-US" sz="2000" dirty="0" smtClean="0">
                <a:solidFill>
                  <a:schemeClr val="tx2">
                    <a:lumMod val="50000"/>
                  </a:schemeClr>
                </a:solidFill>
                <a:latin typeface="Baskerville"/>
              </a:rPr>
              <a:t>5 or </a:t>
            </a:r>
            <a:r>
              <a:rPr lang="en-US" altLang="en-US" sz="2000" dirty="0">
                <a:solidFill>
                  <a:schemeClr val="tx2">
                    <a:lumMod val="50000"/>
                  </a:schemeClr>
                </a:solidFill>
                <a:latin typeface="Baskerville"/>
              </a:rPr>
              <a:t>6 most common requirements for the job. </a:t>
            </a:r>
            <a:endParaRPr lang="en-US" altLang="en-US" sz="2000" dirty="0" smtClean="0">
              <a:solidFill>
                <a:schemeClr val="tx2">
                  <a:lumMod val="50000"/>
                </a:schemeClr>
              </a:solidFill>
              <a:latin typeface="Baskervill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solidFill>
                  <a:schemeClr val="tx2">
                    <a:lumMod val="50000"/>
                  </a:schemeClr>
                </a:solidFill>
                <a:latin typeface="Baskerville"/>
              </a:rPr>
              <a:t>Think of an </a:t>
            </a:r>
            <a:r>
              <a:rPr lang="en-US" altLang="en-US" sz="2000" dirty="0">
                <a:solidFill>
                  <a:schemeClr val="tx2">
                    <a:lumMod val="50000"/>
                  </a:schemeClr>
                </a:solidFill>
                <a:latin typeface="Baskerville"/>
              </a:rPr>
              <a:t>example from your past to show that you can actually perform each of those </a:t>
            </a:r>
            <a:r>
              <a:rPr lang="en-US" altLang="en-US" sz="2000" dirty="0" smtClean="0">
                <a:solidFill>
                  <a:schemeClr val="tx2">
                    <a:lumMod val="50000"/>
                  </a:schemeClr>
                </a:solidFill>
                <a:latin typeface="Baskerville"/>
              </a:rPr>
              <a:t>requirements. Add details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</a:rPr>
              <a:t>describe the size, volume, money, time, effort, uniqueness, or result of what you did for each example on</a:t>
            </a:r>
            <a:r>
              <a:rPr lang="en-US" altLang="en-US" sz="2000" dirty="0" smtClean="0">
                <a:solidFill>
                  <a:schemeClr val="tx2">
                    <a:lumMod val="50000"/>
                  </a:schemeClr>
                </a:solidFill>
                <a:latin typeface="Baskerville"/>
              </a:rPr>
              <a:t>.</a:t>
            </a:r>
            <a:endParaRPr lang="en-US" altLang="en-US" sz="2000" dirty="0">
              <a:solidFill>
                <a:schemeClr val="tx2">
                  <a:lumMod val="50000"/>
                </a:schemeClr>
              </a:solidFill>
              <a:latin typeface="Baskervill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solidFill>
                  <a:schemeClr val="tx2">
                    <a:lumMod val="50000"/>
                  </a:schemeClr>
                </a:solidFill>
              </a:rPr>
              <a:t>Give an example from your past to show that you can take advice and criticism without becoming defensive.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solidFill>
                  <a:schemeClr val="tx2">
                    <a:lumMod val="50000"/>
                  </a:schemeClr>
                </a:solidFill>
              </a:rPr>
              <a:t>Give an example from your past to show that you can be collaborative and can work with difficult people.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altLang="en-US" sz="2000" dirty="0">
              <a:solidFill>
                <a:schemeClr val="tx2">
                  <a:lumMod val="50000"/>
                </a:schemeClr>
              </a:solidFill>
              <a:latin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116274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172177" y="1273989"/>
            <a:ext cx="7529689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</a:t>
            </a:r>
            <a:r>
              <a:rPr lang="en-US" sz="4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 Should </a:t>
            </a:r>
            <a:r>
              <a:rPr lang="en-US" sz="48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en-US" sz="4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</a:t>
            </a:r>
            <a:r>
              <a:rPr lang="en-US" sz="48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5" name="Picture 6" descr="http://www.hellobloggerz.com/wp-content/uploads/2012/06/asking-questi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280035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217333" y="2032000"/>
            <a:ext cx="8195733" cy="437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5200">
                <a:solidFill>
                  <a:schemeClr val="tx1"/>
                </a:solidFill>
                <a:latin typeface="Baskerville" charset="0"/>
              </a:defRPr>
            </a:lvl1pPr>
            <a:lvl2pPr marL="742950" indent="-285750">
              <a:defRPr sz="5200">
                <a:solidFill>
                  <a:schemeClr val="tx1"/>
                </a:solidFill>
                <a:latin typeface="Baskerville" charset="0"/>
              </a:defRPr>
            </a:lvl2pPr>
            <a:lvl3pPr marL="1143000" indent="-228600">
              <a:defRPr sz="5200">
                <a:solidFill>
                  <a:schemeClr val="tx1"/>
                </a:solidFill>
                <a:latin typeface="Baskerville" charset="0"/>
              </a:defRPr>
            </a:lvl3pPr>
            <a:lvl4pPr marL="1600200" indent="-228600">
              <a:defRPr sz="5200">
                <a:solidFill>
                  <a:schemeClr val="tx1"/>
                </a:solidFill>
                <a:latin typeface="Baskerville" charset="0"/>
              </a:defRPr>
            </a:lvl4pPr>
            <a:lvl5pPr marL="2057400" indent="-228600">
              <a:defRPr sz="5200">
                <a:solidFill>
                  <a:schemeClr val="tx1"/>
                </a:solidFill>
                <a:latin typeface="Baskerville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dirty="0"/>
              <a:t>A</a:t>
            </a:r>
            <a:r>
              <a:rPr lang="en-US" sz="2200" dirty="0"/>
              <a:t>sking questions about the job will help the manager see that you’re </a:t>
            </a:r>
            <a:r>
              <a:rPr lang="en-US" sz="2200" dirty="0" smtClean="0"/>
              <a:t>interested in the position. Here are some sample questions to ask: 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How </a:t>
            </a:r>
            <a:r>
              <a:rPr lang="en-US" sz="2200" dirty="0"/>
              <a:t>w</a:t>
            </a:r>
            <a:r>
              <a:rPr lang="en-US" sz="2200" dirty="0" smtClean="0"/>
              <a:t>ould </a:t>
            </a:r>
            <a:r>
              <a:rPr lang="en-US" sz="2200" dirty="0"/>
              <a:t>you describe a typical workday </a:t>
            </a:r>
            <a:r>
              <a:rPr lang="en-US" sz="2200" dirty="0" smtClean="0"/>
              <a:t>for this position?</a:t>
            </a:r>
            <a:endParaRPr lang="en-US" sz="2200" dirty="0"/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How will I be trained for this job?</a:t>
            </a:r>
            <a:endParaRPr lang="en-US" sz="2200" dirty="0"/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How does this position contribute to your company? 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Is this a collaborative work environment? </a:t>
            </a:r>
            <a:endParaRPr lang="en-US" sz="2200" dirty="0"/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How will I receive feedback on my performance?</a:t>
            </a:r>
            <a:endParaRPr lang="en-US" sz="2200" dirty="0"/>
          </a:p>
          <a:p>
            <a:pPr>
              <a:spcBef>
                <a:spcPct val="50000"/>
              </a:spcBef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21512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6578" y="1241777"/>
            <a:ext cx="9121422" cy="846667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to Avoid During an Interview</a:t>
            </a:r>
            <a:endParaRPr lang="en-US" sz="44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94844"/>
            <a:ext cx="9144000" cy="2762956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AutoNum type="arabicPeriod"/>
            </a:pPr>
            <a:r>
              <a:rPr lang="en-US" dirty="0" smtClean="0"/>
              <a:t>Not knowing what the company is all about</a:t>
            </a:r>
          </a:p>
          <a:p>
            <a:pPr marL="457200" indent="-457200" algn="l">
              <a:buAutoNum type="arabicPeriod"/>
            </a:pPr>
            <a:r>
              <a:rPr lang="en-US" dirty="0" smtClean="0"/>
              <a:t>Being overly concerned with the wages/money and benefits</a:t>
            </a:r>
          </a:p>
          <a:p>
            <a:pPr marL="457200" indent="-457200" algn="l">
              <a:buAutoNum type="arabicPeriod"/>
            </a:pPr>
            <a:r>
              <a:rPr lang="en-US" dirty="0" smtClean="0"/>
              <a:t>Negative attitude, and bad mouthing any previous employer </a:t>
            </a:r>
          </a:p>
          <a:p>
            <a:pPr marL="457200" indent="-457200" algn="l">
              <a:buAutoNum type="arabicPeriod"/>
            </a:pPr>
            <a:r>
              <a:rPr lang="en-US" dirty="0" smtClean="0"/>
              <a:t>Not asking questions as that shows lack of interest on your part</a:t>
            </a:r>
          </a:p>
          <a:p>
            <a:pPr marL="457200" indent="-457200" algn="l">
              <a:buAutoNum type="arabicPeriod"/>
            </a:pPr>
            <a:r>
              <a:rPr lang="en-US" dirty="0" smtClean="0"/>
              <a:t>Exaggerating your skills and accomplishments, abilities and skills</a:t>
            </a:r>
          </a:p>
          <a:p>
            <a:pPr marL="457200" indent="-457200" algn="l">
              <a:buAutoNum type="arabicPeriod"/>
            </a:pPr>
            <a:r>
              <a:rPr lang="en-US" dirty="0" smtClean="0"/>
              <a:t>Focusing on your weaknesses</a:t>
            </a:r>
          </a:p>
          <a:p>
            <a:pPr marL="457200" indent="-457200" algn="l">
              <a:buAutoNum type="arabicPeriod"/>
            </a:pPr>
            <a:r>
              <a:rPr lang="en-US" dirty="0" smtClean="0"/>
              <a:t>Lacking warmth and humor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88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411111" y="1408613"/>
            <a:ext cx="914400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How Will You Know When The Interview Is Over?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17977" y="2703016"/>
            <a:ext cx="10082389" cy="3816429"/>
            <a:chOff x="2390422" y="2827193"/>
            <a:chExt cx="10082389" cy="3816429"/>
          </a:xfrm>
        </p:grpSpPr>
        <p:pic>
          <p:nvPicPr>
            <p:cNvPr id="5" name="Picture 4" descr="iStock_000002968304XSmall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0511" y="3402542"/>
              <a:ext cx="4432300" cy="294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2390422" y="2827193"/>
              <a:ext cx="5071534" cy="3816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en-US" sz="2200" dirty="0">
                  <a:latin typeface="Baskerville"/>
                </a:rPr>
                <a:t>The </a:t>
              </a:r>
              <a:r>
                <a:rPr lang="en-US" sz="2200" dirty="0" smtClean="0">
                  <a:latin typeface="Baskerville"/>
                </a:rPr>
                <a:t>manager </a:t>
              </a:r>
              <a:r>
                <a:rPr lang="en-US" sz="2200" dirty="0">
                  <a:latin typeface="Baskerville"/>
                </a:rPr>
                <a:t>will ask you if you have any questions.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en-US" sz="2200" dirty="0">
                  <a:latin typeface="Baskerville"/>
                </a:rPr>
                <a:t>Then they will stand up and thank you for coming.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en-US" sz="2200" dirty="0">
                  <a:latin typeface="Baskerville"/>
                </a:rPr>
                <a:t>Stand up. Thank the manager for meeting with you.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en-US" sz="2200" dirty="0">
                  <a:latin typeface="Baskerville"/>
                </a:rPr>
                <a:t>Offer your handshake. 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r>
                <a:rPr lang="en-US" sz="2200" dirty="0">
                  <a:latin typeface="Baskerville"/>
                </a:rPr>
                <a:t>Tell the </a:t>
              </a:r>
              <a:r>
                <a:rPr lang="en-US" sz="2200" dirty="0" smtClean="0">
                  <a:latin typeface="Baskerville"/>
                </a:rPr>
                <a:t>manager </a:t>
              </a:r>
              <a:r>
                <a:rPr lang="en-US" sz="2200" dirty="0">
                  <a:latin typeface="Baskerville"/>
                </a:rPr>
                <a:t>that you want this </a:t>
              </a:r>
              <a:r>
                <a:rPr lang="en-US" sz="2200" dirty="0" smtClean="0">
                  <a:latin typeface="Baskerville"/>
                </a:rPr>
                <a:t>job, and ask </a:t>
              </a:r>
              <a:r>
                <a:rPr lang="en-US" sz="2200" dirty="0">
                  <a:latin typeface="Baskerville"/>
                </a:rPr>
                <a:t>if you can call in a week to see if they made a decision.</a:t>
              </a:r>
            </a:p>
            <a:p>
              <a:pPr>
                <a:defRPr/>
              </a:pPr>
              <a:endParaRPr lang="en-US" sz="2200" i="1" dirty="0">
                <a:latin typeface="Baskervill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059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2289861" y="1216499"/>
            <a:ext cx="740908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anose="020B0600070205080204" pitchFamily="34" charset="-128"/>
                <a:cs typeface="Helvetica" panose="020B0604020202020204" pitchFamily="34" charset="0"/>
              </a:rPr>
              <a:t>Telephone-Interview Talking Tips</a:t>
            </a:r>
            <a:endParaRPr lang="en-US" altLang="en-US" sz="44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ＭＳ Ｐゴシック" panose="020B0600070205080204" pitchFamily="34" charset="-128"/>
              <a:cs typeface="Helvetica" panose="020B0604020202020204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59467" y="2665060"/>
            <a:ext cx="9144000" cy="34758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en-US" sz="2200" dirty="0" smtClean="0">
                <a:latin typeface="Baskerville"/>
              </a:rPr>
              <a:t>Find a quiet spot to conduct the phone interview.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en-US" sz="2200" dirty="0" smtClean="0">
                <a:latin typeface="Baskerville"/>
              </a:rPr>
              <a:t>Be </a:t>
            </a:r>
            <a:r>
              <a:rPr lang="en-US" sz="2200" dirty="0">
                <a:latin typeface="Baskerville"/>
              </a:rPr>
              <a:t>friendly and smile, even on the phone. Your voice projects a personality.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Baskerville"/>
              </a:rPr>
              <a:t>Speak slowly and clearly so that you are easily understood.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Baskerville"/>
              </a:rPr>
              <a:t>Don’t chew gum, nibble on a smack, or sip a beverage when you're on the phone.  Its rude and the manager will be able to hear it.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latin typeface="Baskerville"/>
              </a:rPr>
              <a:t>Try not to say-“No problem, Uh-huh, like, or </a:t>
            </a:r>
            <a:r>
              <a:rPr lang="en-US" sz="2200" dirty="0" err="1">
                <a:latin typeface="Baskerville"/>
              </a:rPr>
              <a:t>ya</a:t>
            </a:r>
            <a:r>
              <a:rPr lang="en-US" sz="2200" dirty="0">
                <a:latin typeface="Baskerville"/>
              </a:rPr>
              <a:t> know.”  They become annoying when spoken too often.  </a:t>
            </a:r>
          </a:p>
          <a:p>
            <a:pPr algn="l">
              <a:defRPr/>
            </a:pPr>
            <a:endParaRPr lang="en-US" sz="2200" dirty="0">
              <a:latin typeface="Baskerville"/>
            </a:endParaRPr>
          </a:p>
        </p:txBody>
      </p:sp>
      <p:pic>
        <p:nvPicPr>
          <p:cNvPr id="6" name="Picture 5" descr="iStock_000002462350XSm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9867"/>
            <a:ext cx="2161441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80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 noChangeArrowheads="1"/>
          </p:cNvSpPr>
          <p:nvPr>
            <p:ph type="ctrTitle"/>
          </p:nvPr>
        </p:nvSpPr>
        <p:spPr bwMode="auto">
          <a:xfrm>
            <a:off x="3122290" y="1193921"/>
            <a:ext cx="587968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anose="020B0600070205080204" pitchFamily="34" charset="-128"/>
              </a:rPr>
              <a:t>Your </a:t>
            </a:r>
            <a:r>
              <a:rPr lang="en-US" alt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anose="020B0600070205080204" pitchFamily="34" charset="-128"/>
              </a:rPr>
              <a:t>Contact Information</a:t>
            </a:r>
            <a:endParaRPr lang="en-US" altLang="en-US" sz="44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5" name="TextBox 5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1501422" y="2179638"/>
            <a:ext cx="9144000" cy="113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Baskerville"/>
              </a:rPr>
              <a:t>Tell the employer where they can reach you.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Baskerville"/>
              </a:rPr>
              <a:t>Include your full name, </a:t>
            </a:r>
            <a:r>
              <a:rPr lang="en-US" altLang="en-US" sz="2200" dirty="0" smtClean="0">
                <a:latin typeface="Baskerville"/>
              </a:rPr>
              <a:t>phone </a:t>
            </a:r>
            <a:r>
              <a:rPr lang="en-US" altLang="en-US" sz="2200" dirty="0">
                <a:latin typeface="Baskerville"/>
              </a:rPr>
              <a:t>number, </a:t>
            </a:r>
            <a:r>
              <a:rPr lang="en-US" altLang="en-US" sz="2200" dirty="0" smtClean="0">
                <a:latin typeface="Baskerville"/>
              </a:rPr>
              <a:t>email address, and LinkedIn or personal website (if applicable) </a:t>
            </a:r>
            <a:r>
              <a:rPr lang="en-US" altLang="en-US" sz="2200" dirty="0">
                <a:latin typeface="Baskerville"/>
              </a:rPr>
              <a:t>at the top of the page.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784703" y="3451578"/>
            <a:ext cx="6729413" cy="2819400"/>
            <a:chOff x="1784703" y="3451578"/>
            <a:chExt cx="6729413" cy="2819400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4703" y="3451578"/>
              <a:ext cx="6729413" cy="281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132894" y="3883378"/>
              <a:ext cx="6305550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3000" dirty="0">
                  <a:ea typeface="ＭＳ Ｐゴシック" panose="020B0600070205080204" pitchFamily="34" charset="-128"/>
                </a:rPr>
                <a:t>John </a:t>
              </a:r>
              <a:r>
                <a:rPr lang="en-US" altLang="en-US" sz="3000" dirty="0" smtClean="0">
                  <a:ea typeface="ＭＳ Ｐゴシック" panose="020B0600070205080204" pitchFamily="34" charset="-128"/>
                </a:rPr>
                <a:t>Doe</a:t>
              </a:r>
              <a:r>
                <a:rPr lang="en-US" altLang="en-US" dirty="0">
                  <a:ea typeface="ＭＳ Ｐゴシック" panose="020B0600070205080204" pitchFamily="34" charset="-128"/>
                </a:rPr>
                <a:t>	</a:t>
              </a:r>
            </a:p>
            <a:p>
              <a:r>
                <a:rPr lang="en-US" altLang="en-US" dirty="0" smtClean="0">
                  <a:ea typeface="ＭＳ Ｐゴシック" panose="020B0600070205080204" pitchFamily="34" charset="-128"/>
                </a:rPr>
                <a:t>(724)555-3051      </a:t>
              </a:r>
              <a:endParaRPr lang="en-US" altLang="en-US" dirty="0">
                <a:ea typeface="ＭＳ Ｐゴシック" panose="020B0600070205080204" pitchFamily="34" charset="-128"/>
              </a:endParaRPr>
            </a:p>
            <a:p>
              <a:r>
                <a:rPr lang="en-US" altLang="en-US" dirty="0" smtClean="0">
                  <a:ea typeface="ＭＳ Ｐゴシック" panose="020B0600070205080204" pitchFamily="34" charset="-128"/>
                  <a:hlinkClick r:id="rId3"/>
                </a:rPr>
                <a:t>John.doe@hotmail.com</a:t>
              </a:r>
              <a:endParaRPr lang="en-US" altLang="en-US" dirty="0" smtClean="0">
                <a:ea typeface="ＭＳ Ｐゴシック" panose="020B0600070205080204" pitchFamily="34" charset="-128"/>
              </a:endParaRPr>
            </a:p>
            <a:p>
              <a:r>
                <a:rPr lang="en-US" altLang="en-US" dirty="0" smtClean="0">
                  <a:ea typeface="ＭＳ Ｐゴシック" panose="020B0600070205080204" pitchFamily="34" charset="-128"/>
                </a:rPr>
                <a:t>Linkedin.com/</a:t>
              </a:r>
              <a:r>
                <a:rPr lang="en-US" altLang="en-US" dirty="0" err="1" smtClean="0">
                  <a:ea typeface="ＭＳ Ｐゴシック" panose="020B0600070205080204" pitchFamily="34" charset="-128"/>
                </a:rPr>
                <a:t>johndoe</a:t>
              </a:r>
              <a:endParaRPr lang="en-US" altLang="en-US" dirty="0">
                <a:ea typeface="ＭＳ Ｐゴシック" panose="020B0600070205080204" pitchFamily="34" charset="-128"/>
              </a:endParaRPr>
            </a:p>
            <a:p>
              <a:pPr algn="ctr"/>
              <a:endParaRPr lang="en-US" altLang="en-US" sz="2400" dirty="0">
                <a:solidFill>
                  <a:srgbClr val="000000"/>
                </a:solidFill>
                <a:latin typeface="MinionPro-Regular" charset="0"/>
                <a:ea typeface="ＭＳ Ｐゴシック" panose="020B060007020508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514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512711" y="1399412"/>
            <a:ext cx="9144000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48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 I </a:t>
            </a:r>
            <a:r>
              <a:rPr lang="en-US" sz="48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Send </a:t>
            </a:r>
            <a:r>
              <a:rPr lang="en-US" sz="48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br>
              <a:rPr lang="en-US" sz="48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Thank-You Note</a:t>
            </a:r>
            <a:r>
              <a:rPr lang="en-US" sz="48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5" name="Text Box 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1557866" y="2823105"/>
            <a:ext cx="9144000" cy="231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200">
                <a:solidFill>
                  <a:schemeClr val="tx1"/>
                </a:solidFill>
                <a:latin typeface="Baskerville" charset="0"/>
              </a:defRPr>
            </a:lvl1pPr>
            <a:lvl2pPr marL="742950" indent="-285750">
              <a:defRPr sz="5200">
                <a:solidFill>
                  <a:schemeClr val="tx1"/>
                </a:solidFill>
                <a:latin typeface="Baskerville" charset="0"/>
              </a:defRPr>
            </a:lvl2pPr>
            <a:lvl3pPr marL="1143000" indent="-228600">
              <a:defRPr sz="5200">
                <a:solidFill>
                  <a:schemeClr val="tx1"/>
                </a:solidFill>
                <a:latin typeface="Baskerville" charset="0"/>
              </a:defRPr>
            </a:lvl3pPr>
            <a:lvl4pPr marL="1600200" indent="-228600">
              <a:defRPr sz="5200">
                <a:solidFill>
                  <a:schemeClr val="tx1"/>
                </a:solidFill>
                <a:latin typeface="Baskerville" charset="0"/>
              </a:defRPr>
            </a:lvl4pPr>
            <a:lvl5pPr marL="2057400" indent="-228600">
              <a:defRPr sz="5200">
                <a:solidFill>
                  <a:schemeClr val="tx1"/>
                </a:solidFill>
                <a:latin typeface="Baskerville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Baskerville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dirty="0"/>
              <a:t>Y</a:t>
            </a:r>
            <a:r>
              <a:rPr lang="en-US" sz="2200" dirty="0"/>
              <a:t>es! Because most people don’t send thank-you notes after job interviews, you’ll stand out</a:t>
            </a:r>
            <a:r>
              <a:rPr lang="en-US" sz="2200" dirty="0" smtClean="0"/>
              <a:t>.</a:t>
            </a:r>
          </a:p>
          <a:p>
            <a:pPr>
              <a:spcBef>
                <a:spcPct val="50000"/>
              </a:spcBef>
            </a:pPr>
            <a:r>
              <a:rPr lang="en-US" sz="2200" dirty="0" smtClean="0"/>
              <a:t> </a:t>
            </a:r>
          </a:p>
          <a:p>
            <a:pPr algn="l">
              <a:spcBef>
                <a:spcPct val="50000"/>
              </a:spcBef>
            </a:pPr>
            <a:r>
              <a:rPr lang="en-US" sz="2200" dirty="0" smtClean="0">
                <a:solidFill>
                  <a:srgbClr val="FF0000"/>
                </a:solidFill>
              </a:rPr>
              <a:t>Even if you don’t get the job, send the hiring manager a thank you note </a:t>
            </a:r>
          </a:p>
          <a:p>
            <a:pPr algn="l">
              <a:spcBef>
                <a:spcPct val="50000"/>
              </a:spcBef>
            </a:pPr>
            <a:r>
              <a:rPr lang="en-US" sz="2200" dirty="0" smtClean="0">
                <a:solidFill>
                  <a:srgbClr val="FF0000"/>
                </a:solidFill>
              </a:rPr>
              <a:t>for taking the time to speak with you.</a:t>
            </a:r>
            <a:endParaRPr lang="en-US" sz="2200" dirty="0">
              <a:solidFill>
                <a:srgbClr val="FF0000"/>
              </a:solidFill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45" y="4673600"/>
            <a:ext cx="22860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62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556" y="3324577"/>
            <a:ext cx="7620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301647" y="3915480"/>
            <a:ext cx="63055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ea typeface="ＭＳ Ｐゴシック" panose="020B0600070205080204" pitchFamily="34" charset="-128"/>
              </a:rPr>
              <a:t>OBJECTIVE:</a:t>
            </a:r>
            <a:r>
              <a:rPr lang="en-US" altLang="en-US" sz="1600" dirty="0">
                <a:ea typeface="ＭＳ Ｐゴシック" panose="020B0600070205080204" pitchFamily="34" charset="-128"/>
              </a:rPr>
              <a:t/>
            </a:r>
            <a:br>
              <a:rPr lang="en-US" altLang="en-US" sz="1600" dirty="0">
                <a:ea typeface="ＭＳ Ｐゴシック" panose="020B0600070205080204" pitchFamily="34" charset="-128"/>
              </a:rPr>
            </a:br>
            <a:r>
              <a:rPr lang="en-US" sz="1600" dirty="0" smtClean="0">
                <a:solidFill>
                  <a:srgbClr val="0070C0"/>
                </a:solidFill>
              </a:rPr>
              <a:t>To obtain a challenging position in a high quality engineering environment where my resourceful experience and academic skills will add value to organizational operations. </a:t>
            </a:r>
            <a:r>
              <a:rPr lang="en-US" sz="1200" dirty="0" smtClean="0"/>
              <a:t>William Stewart - Evansville, IN</a:t>
            </a:r>
            <a:endParaRPr lang="en-US" altLang="en-US" sz="1200" dirty="0">
              <a:solidFill>
                <a:srgbClr val="000000"/>
              </a:solidFill>
              <a:latin typeface="MinionPro-Regular" charset="0"/>
              <a:ea typeface="ＭＳ Ｐゴシック" panose="020B0600070205080204" pitchFamily="34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896533" y="1315154"/>
            <a:ext cx="7975600" cy="1940489"/>
            <a:chOff x="1016000" y="1439332"/>
            <a:chExt cx="7975600" cy="1940489"/>
          </a:xfrm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3430236" y="1439332"/>
              <a:ext cx="45197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en-US" sz="3600" dirty="0" smtClean="0">
                  <a:latin typeface="Helvetica" panose="020B0604020202020204" pitchFamily="34" charset="0"/>
                </a:rPr>
                <a:t>Your Job’s </a:t>
              </a:r>
              <a:r>
                <a:rPr lang="en-US" sz="3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anose="020B0604020202020204" pitchFamily="34" charset="0"/>
                </a:rPr>
                <a:t>Objective</a:t>
              </a:r>
            </a:p>
          </p:txBody>
        </p:sp>
        <p:sp>
          <p:nvSpPr>
            <p:cNvPr id="15" name="TextBox 5"/>
            <p:cNvSpPr txBox="1">
              <a:spLocks noChangeArrowheads="1"/>
            </p:cNvSpPr>
            <p:nvPr/>
          </p:nvSpPr>
          <p:spPr bwMode="auto">
            <a:xfrm>
              <a:off x="1016000" y="2610380"/>
              <a:ext cx="7975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200" dirty="0">
                  <a:solidFill>
                    <a:srgbClr val="C00000"/>
                  </a:solidFill>
                  <a:latin typeface="Baskerville"/>
                </a:rPr>
                <a:t>In a short sentence, tell the hiring manager what kind </a:t>
              </a:r>
              <a:r>
                <a:rPr lang="en-US" altLang="en-US" sz="2200" dirty="0" smtClean="0">
                  <a:solidFill>
                    <a:srgbClr val="C00000"/>
                  </a:solidFill>
                  <a:latin typeface="Baskerville"/>
                </a:rPr>
                <a:t>of work you </a:t>
              </a:r>
              <a:r>
                <a:rPr lang="en-US" altLang="en-US" sz="2200" dirty="0">
                  <a:solidFill>
                    <a:srgbClr val="C00000"/>
                  </a:solidFill>
                  <a:latin typeface="Baskerville"/>
                </a:rPr>
                <a:t>want</a:t>
              </a:r>
              <a:r>
                <a:rPr lang="en-US" altLang="en-US" dirty="0">
                  <a:solidFill>
                    <a:srgbClr val="C00000"/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159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ctrTitle"/>
          </p:nvPr>
        </p:nvSpPr>
        <p:spPr bwMode="auto">
          <a:xfrm>
            <a:off x="3117555" y="1272943"/>
            <a:ext cx="6340711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Your Education </a:t>
            </a:r>
            <a:r>
              <a:rPr lang="en-US" sz="4400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and 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Training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28447" y="2902303"/>
            <a:ext cx="9144000" cy="1872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spAutoFit/>
          </a:bodyPr>
          <a:lstStyle>
            <a:lvl1pPr marL="285750" indent="-28575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Baskerville"/>
              </a:rPr>
              <a:t>Start with your </a:t>
            </a:r>
            <a:r>
              <a:rPr lang="en-US" altLang="en-US" sz="2200" b="1" dirty="0" smtClean="0">
                <a:latin typeface="Baskerville"/>
              </a:rPr>
              <a:t>most recent school</a:t>
            </a:r>
            <a:r>
              <a:rPr lang="en-US" altLang="en-US" sz="2200" dirty="0" smtClean="0">
                <a:latin typeface="Baskerville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Baskerville"/>
              </a:rPr>
              <a:t>Give the degree awarded, the school’s name, the school’s city-state address.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Baskerville"/>
              </a:rPr>
              <a:t>Under each school, list key course/ activities that might interest the hiring manger. </a:t>
            </a:r>
            <a:endParaRPr lang="en-US" altLang="en-US" sz="2200" dirty="0">
              <a:latin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128260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ctrTitle"/>
          </p:nvPr>
        </p:nvSpPr>
        <p:spPr bwMode="auto">
          <a:xfrm>
            <a:off x="3525670" y="1340676"/>
            <a:ext cx="507292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dirty="0" smtClean="0">
                <a:solidFill>
                  <a:srgbClr val="990033"/>
                </a:solidFill>
                <a:latin typeface="+mj-lt"/>
              </a:rPr>
              <a:t>Your 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Work Experience</a:t>
            </a:r>
          </a:p>
        </p:txBody>
      </p:sp>
      <p:sp>
        <p:nvSpPr>
          <p:cNvPr id="5" name="TextBox 5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1772355" y="2190927"/>
            <a:ext cx="9144000" cy="260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Baskerville"/>
              </a:rPr>
              <a:t>Start with you </a:t>
            </a:r>
            <a:r>
              <a:rPr lang="en-US" altLang="en-US" sz="2200" b="1" dirty="0">
                <a:latin typeface="Baskerville"/>
              </a:rPr>
              <a:t>most recent employer</a:t>
            </a:r>
            <a:r>
              <a:rPr lang="en-US" altLang="en-US" sz="2200" dirty="0">
                <a:latin typeface="Baskerville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Baskerville"/>
              </a:rPr>
              <a:t>Include full-time, part-time, self-employed, internship, volunteer, or charitable work.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Baskerville"/>
              </a:rPr>
              <a:t>In one line, give your </a:t>
            </a:r>
            <a:r>
              <a:rPr lang="en-US" altLang="en-US" sz="2200" dirty="0" smtClean="0">
                <a:latin typeface="Baskerville"/>
              </a:rPr>
              <a:t>start/stop </a:t>
            </a:r>
            <a:r>
              <a:rPr lang="en-US" altLang="en-US" sz="2200" dirty="0">
                <a:latin typeface="Baskerville"/>
              </a:rPr>
              <a:t>dates of the employment, your title, the company's name, and the company's city-state address</a:t>
            </a:r>
            <a:r>
              <a:rPr lang="en-US" altLang="en-US" sz="2200" dirty="0" smtClean="0">
                <a:latin typeface="Baskerville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latin typeface="Baskerville"/>
              </a:rPr>
              <a:t>List your key duties and responsibilities for the job. </a:t>
            </a:r>
            <a:r>
              <a:rPr lang="en-US" altLang="en-US" sz="2200" b="1" dirty="0" smtClean="0">
                <a:latin typeface="Baskerville"/>
              </a:rPr>
              <a:t>Use the active voice.  </a:t>
            </a:r>
            <a:endParaRPr lang="en-US" altLang="en-US" sz="2200" b="1" dirty="0">
              <a:latin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32351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ctrTitle"/>
          </p:nvPr>
        </p:nvSpPr>
        <p:spPr bwMode="auto">
          <a:xfrm>
            <a:off x="2469301" y="1210636"/>
            <a:ext cx="7050200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3600" dirty="0" smtClean="0">
                <a:latin typeface="Helvetica" panose="020B0604020202020204" pitchFamily="34" charset="0"/>
              </a:rPr>
              <a:t>No Work History…No Problem</a:t>
            </a:r>
          </a:p>
          <a:p>
            <a:pPr eaLnBrk="1" hangingPunct="1">
              <a:defRPr/>
            </a:pPr>
            <a:r>
              <a:rPr lang="en-US" sz="3600" i="1" dirty="0" smtClean="0">
                <a:latin typeface="Helvetica" panose="020B0604020202020204" pitchFamily="34" charset="0"/>
              </a:rPr>
              <a:t>Add </a:t>
            </a:r>
            <a:r>
              <a:rPr lang="en-US" sz="3600" i="1" dirty="0">
                <a:latin typeface="Helvetica" panose="020B0604020202020204" pitchFamily="34" charset="0"/>
              </a:rPr>
              <a:t>Y</a:t>
            </a:r>
            <a:r>
              <a:rPr lang="en-US" sz="3600" i="1" dirty="0" smtClean="0">
                <a:latin typeface="Helvetica" panose="020B0604020202020204" pitchFamily="34" charset="0"/>
              </a:rPr>
              <a:t>our </a:t>
            </a:r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</a:rPr>
              <a:t>Qualifications &amp; Skills</a:t>
            </a:r>
            <a:b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</a:rPr>
            </a:br>
            <a:endParaRPr lang="en-US" sz="36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anose="020B0604020202020204" pitchFamily="34" charset="0"/>
            </a:endParaRPr>
          </a:p>
        </p:txBody>
      </p:sp>
      <p:sp>
        <p:nvSpPr>
          <p:cNvPr id="5" name="TextBox 8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435532" y="2599156"/>
            <a:ext cx="5817783" cy="375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91440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>
              <a:defRPr/>
            </a:pPr>
            <a:r>
              <a:rPr lang="en-US" sz="2800" b="1" u="sng" dirty="0" smtClean="0">
                <a:ea typeface="ＭＳ Ｐゴシック" pitchFamily="34" charset="-128"/>
              </a:rPr>
              <a:t>SUMMARY OF QUALIFICATIONS</a:t>
            </a:r>
            <a:endParaRPr lang="en-US" sz="2800" u="sng" dirty="0" smtClean="0">
              <a:ea typeface="ＭＳ Ｐゴシック" pitchFamily="34" charset="-128"/>
            </a:endParaRPr>
          </a:p>
          <a:p>
            <a:pPr marL="171450" indent="-171450" algn="l"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ea typeface="ＭＳ Ｐゴシック" pitchFamily="34" charset="-128"/>
              </a:rPr>
              <a:t> In depth knowledge of planning organizing and managing time to complete simultaneous work duties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ea typeface="ＭＳ Ｐゴシック" pitchFamily="34" charset="-128"/>
              </a:rPr>
              <a:t>Proficient in MS Office Suite</a:t>
            </a:r>
          </a:p>
          <a:p>
            <a:pPr marL="171450" indent="-171450" algn="l">
              <a:buFont typeface="Arial" panose="020B0604020202020204" pitchFamily="34" charset="0"/>
              <a:buChar char="•"/>
              <a:defRPr/>
            </a:pPr>
            <a:r>
              <a:rPr lang="en-US" sz="2800" dirty="0" smtClean="0">
                <a:ea typeface="ＭＳ Ｐゴシック" pitchFamily="34" charset="-128"/>
              </a:rPr>
              <a:t>Willing to learn company specific software</a:t>
            </a:r>
          </a:p>
          <a:p>
            <a:pPr lvl="2" algn="l" eaLnBrk="1" hangingPunct="1">
              <a:defRPr/>
            </a:pPr>
            <a:r>
              <a:rPr lang="en-US" sz="1200" b="1" i="1" baseline="30000" dirty="0" smtClean="0">
                <a:latin typeface="Minion Pro" charset="0"/>
                <a:ea typeface="ＭＳ Ｐゴシック" pitchFamily="34" charset="-128"/>
              </a:rPr>
              <a:t>	</a:t>
            </a: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6590426" y="2402511"/>
            <a:ext cx="585815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u="sng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RELEVANT </a:t>
            </a:r>
            <a:r>
              <a:rPr lang="en-US" sz="2400" b="1" u="sng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SKILLS</a:t>
            </a:r>
          </a:p>
          <a:p>
            <a:pPr>
              <a:defRPr/>
            </a:pPr>
            <a:endParaRPr lang="en-US" sz="2400" u="sng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Demonstrated ability to make timely </a:t>
            </a:r>
            <a:r>
              <a:rPr lang="en-US" sz="24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decisions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40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Great organizational skills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40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Excellent communication skills.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40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Profound </a:t>
            </a:r>
            <a:r>
              <a:rPr lang="en-US" sz="24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mechanical and troubleshooting </a:t>
            </a:r>
            <a:r>
              <a:rPr lang="en-US" sz="2400" dirty="0" smtClean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skills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120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>
              <a:defRPr/>
            </a:pPr>
            <a:endParaRPr lang="en-US" sz="120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94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1614311" y="1205413"/>
            <a:ext cx="914400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sz="44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 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How to Write a </a:t>
            </a:r>
          </a:p>
          <a:p>
            <a:pPr eaLnBrk="1" hangingPunct="1">
              <a:defRPr/>
            </a:pPr>
            <a:r>
              <a:rPr lang="en-US" sz="4400" b="1" u="sng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Powerful</a:t>
            </a:r>
            <a:r>
              <a:rPr lang="en-US" sz="4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Helvetica" panose="020B0604020202020204" pitchFamily="34" charset="0"/>
              </a:rPr>
              <a:t> Résumé</a:t>
            </a:r>
          </a:p>
        </p:txBody>
      </p:sp>
      <p:sp>
        <p:nvSpPr>
          <p:cNvPr id="5" name="Subtitle 4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1140178" y="2981149"/>
            <a:ext cx="3838222" cy="2177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200" dirty="0" smtClean="0">
                <a:latin typeface="Baskerville"/>
              </a:rPr>
              <a:t>Your </a:t>
            </a:r>
            <a:r>
              <a:rPr lang="en-US" altLang="en-US" sz="2200" dirty="0" smtClean="0">
                <a:latin typeface="Baskerville"/>
              </a:rPr>
              <a:t>résumé </a:t>
            </a:r>
            <a:r>
              <a:rPr lang="en-US" altLang="en-US" sz="2200" dirty="0" smtClean="0">
                <a:latin typeface="Baskerville"/>
              </a:rPr>
              <a:t>is your own </a:t>
            </a:r>
            <a:r>
              <a:rPr lang="en-US" altLang="en-US" sz="2200" b="1" dirty="0" smtClean="0">
                <a:latin typeface="Baskerville"/>
              </a:rPr>
              <a:t>personal advertisement</a:t>
            </a:r>
            <a:r>
              <a:rPr lang="en-US" altLang="en-US" sz="2200" dirty="0" smtClean="0">
                <a:latin typeface="Baskerville"/>
              </a:rPr>
              <a:t>.</a:t>
            </a:r>
          </a:p>
          <a:p>
            <a:endParaRPr lang="en-US" altLang="en-US" sz="2200" dirty="0" smtClean="0">
              <a:latin typeface="Baskerville"/>
            </a:endParaRPr>
          </a:p>
          <a:p>
            <a:r>
              <a:rPr lang="en-US" altLang="en-US" sz="2200" dirty="0" smtClean="0">
                <a:latin typeface="Baskerville"/>
              </a:rPr>
              <a:t>A </a:t>
            </a:r>
            <a:r>
              <a:rPr lang="en-US" altLang="en-US" sz="2200" dirty="0" smtClean="0">
                <a:latin typeface="Baskerville"/>
              </a:rPr>
              <a:t>résumé </a:t>
            </a:r>
            <a:r>
              <a:rPr lang="en-US" altLang="en-US" sz="2200" dirty="0" smtClean="0">
                <a:latin typeface="Baskerville"/>
              </a:rPr>
              <a:t>is used to make yourself </a:t>
            </a:r>
            <a:r>
              <a:rPr lang="en-US" altLang="en-US" sz="2200" b="1" dirty="0" smtClean="0">
                <a:latin typeface="Baskerville"/>
              </a:rPr>
              <a:t>stand out </a:t>
            </a:r>
            <a:r>
              <a:rPr lang="en-US" altLang="en-US" sz="2200" dirty="0" smtClean="0">
                <a:latin typeface="Baskerville"/>
              </a:rPr>
              <a:t>from other applicants.</a:t>
            </a:r>
            <a:endParaRPr lang="en-US" altLang="en-US" sz="2200" dirty="0">
              <a:latin typeface="Baskerville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34667" y="2930437"/>
            <a:ext cx="430106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200" dirty="0" smtClean="0">
                <a:latin typeface="Baskerville"/>
              </a:rPr>
              <a:t>Use an outline or design that will </a:t>
            </a:r>
            <a:r>
              <a:rPr lang="en-US" altLang="en-US" sz="2200" b="1" dirty="0" smtClean="0">
                <a:latin typeface="Baskerville"/>
              </a:rPr>
              <a:t>attract attention</a:t>
            </a:r>
            <a:r>
              <a:rPr lang="en-US" altLang="en-US" sz="2200" dirty="0" smtClean="0">
                <a:latin typeface="Baskerville"/>
              </a:rPr>
              <a:t>.</a:t>
            </a:r>
          </a:p>
          <a:p>
            <a:pPr algn="ctr"/>
            <a:endParaRPr lang="en-US" altLang="en-US" sz="2200" dirty="0" smtClean="0">
              <a:latin typeface="Baskerville"/>
            </a:endParaRPr>
          </a:p>
          <a:p>
            <a:pPr algn="ctr"/>
            <a:r>
              <a:rPr lang="en-US" altLang="en-US" sz="2200" dirty="0" smtClean="0">
                <a:latin typeface="Baskerville"/>
              </a:rPr>
              <a:t>Keep your </a:t>
            </a:r>
            <a:r>
              <a:rPr lang="en-US" altLang="en-US" sz="2200" dirty="0" smtClean="0">
                <a:latin typeface="Baskerville"/>
              </a:rPr>
              <a:t>résumé </a:t>
            </a:r>
            <a:r>
              <a:rPr lang="en-US" altLang="en-US" sz="2200" dirty="0" smtClean="0">
                <a:latin typeface="Baskerville"/>
              </a:rPr>
              <a:t>to </a:t>
            </a:r>
            <a:r>
              <a:rPr lang="en-US" altLang="en-US" sz="2200" b="1" dirty="0" smtClean="0">
                <a:latin typeface="Baskerville"/>
              </a:rPr>
              <a:t>one page</a:t>
            </a:r>
            <a:r>
              <a:rPr lang="en-US" altLang="en-US" sz="2200" dirty="0" smtClean="0">
                <a:latin typeface="Baskerville"/>
              </a:rPr>
              <a:t>.</a:t>
            </a:r>
          </a:p>
          <a:p>
            <a:pPr algn="ctr"/>
            <a:endParaRPr lang="en-US" altLang="en-US" sz="2200" dirty="0">
              <a:latin typeface="Baskerville"/>
            </a:endParaRPr>
          </a:p>
          <a:p>
            <a:pPr algn="ctr"/>
            <a:r>
              <a:rPr lang="en-US" altLang="en-US" sz="2200" b="1" dirty="0" smtClean="0">
                <a:latin typeface="Baskerville"/>
              </a:rPr>
              <a:t>Tailor your </a:t>
            </a:r>
            <a:r>
              <a:rPr lang="en-US" altLang="en-US" sz="2200" b="1" dirty="0" smtClean="0">
                <a:latin typeface="Baskerville"/>
              </a:rPr>
              <a:t>résumé </a:t>
            </a:r>
            <a:r>
              <a:rPr lang="en-US" altLang="en-US" sz="2200" dirty="0" smtClean="0">
                <a:latin typeface="Baskerville"/>
              </a:rPr>
              <a:t>to the job that you are applying for.</a:t>
            </a:r>
            <a:endParaRPr lang="en-US" altLang="en-US" sz="2200" dirty="0">
              <a:latin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169951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resume examp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42" y="1243215"/>
            <a:ext cx="4274829" cy="553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resume examp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40" y="1243215"/>
            <a:ext cx="4343400" cy="561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38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1534</Words>
  <Application>Microsoft Office PowerPoint</Application>
  <PresentationFormat>Widescreen</PresentationFormat>
  <Paragraphs>205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ＭＳ Ｐゴシック</vt:lpstr>
      <vt:lpstr>Arial</vt:lpstr>
      <vt:lpstr>Baskerville</vt:lpstr>
      <vt:lpstr>Calibri</vt:lpstr>
      <vt:lpstr>Calibri Light</vt:lpstr>
      <vt:lpstr>Helvetica</vt:lpstr>
      <vt:lpstr>Minion Pro</vt:lpstr>
      <vt:lpstr>MinionPro-Regular</vt:lpstr>
      <vt:lpstr>Office Theme</vt:lpstr>
      <vt:lpstr>Résumé Writing &amp; Interview Skills</vt:lpstr>
      <vt:lpstr>Most Résumés Include the Following Topics</vt:lpstr>
      <vt:lpstr>Your Contact Information</vt:lpstr>
      <vt:lpstr>PowerPoint Presentation</vt:lpstr>
      <vt:lpstr>Your Education and Training</vt:lpstr>
      <vt:lpstr>Your Work Experience</vt:lpstr>
      <vt:lpstr>No Work History…No Problem Add Your Qualifications &amp; Skills </vt:lpstr>
      <vt:lpstr> How to Write a  Powerful Résumé</vt:lpstr>
      <vt:lpstr>PowerPoint Presentation</vt:lpstr>
      <vt:lpstr>PowerPoint Presentation</vt:lpstr>
      <vt:lpstr>PowerPoint Presentation</vt:lpstr>
      <vt:lpstr>PowerPoint Presentation</vt:lpstr>
      <vt:lpstr> What Is LinkedIn and Why Should I Use It?</vt:lpstr>
      <vt:lpstr> How Should I Represent Myself on LinkedIn?</vt:lpstr>
      <vt:lpstr> Using your LinkedIn profile.</vt:lpstr>
      <vt:lpstr>PowerPoint Presentation</vt:lpstr>
      <vt:lpstr>PowerPoint Presentation</vt:lpstr>
      <vt:lpstr>Proven Ways to Get a Job Interview</vt:lpstr>
      <vt:lpstr>The Job Interview  </vt:lpstr>
      <vt:lpstr>Interviewing Tips </vt:lpstr>
      <vt:lpstr>How to Dress for a Job Interview</vt:lpstr>
      <vt:lpstr>PowerPoint Presentation</vt:lpstr>
      <vt:lpstr>What Questions Will I Be Asked? </vt:lpstr>
      <vt:lpstr>Three Things Every Hiring Manager  Wants to Know About You</vt:lpstr>
      <vt:lpstr>Show You Can Learn the Job   Quickly &amp; Do The Work</vt:lpstr>
      <vt:lpstr>What Questions Should I Ask?</vt:lpstr>
      <vt:lpstr>What to Avoid During an Interview</vt:lpstr>
      <vt:lpstr>How Will You Know When The Interview Is Over?</vt:lpstr>
      <vt:lpstr>Telephone-Interview Talking Tips</vt:lpstr>
      <vt:lpstr>Should I Send a  Thank-You Note?</vt:lpstr>
    </vt:vector>
  </TitlesOfParts>
  <Company>HPES ACES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Job Interview</dc:title>
  <dc:creator>Thompson, Raiida K. (ARC-VE)[WYLE LABS]</dc:creator>
  <cp:lastModifiedBy>Medenilla, Nicole E. (ARC-VE)[WYLE LABS]</cp:lastModifiedBy>
  <cp:revision>75</cp:revision>
  <dcterms:created xsi:type="dcterms:W3CDTF">2015-09-09T17:21:28Z</dcterms:created>
  <dcterms:modified xsi:type="dcterms:W3CDTF">2017-02-01T21:58:30Z</dcterms:modified>
</cp:coreProperties>
</file>